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32"/>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860763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452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67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76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15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93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16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57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161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43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803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506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06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90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5508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432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274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202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600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5253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Pick out of jar. </a:t>
            </a:r>
          </a:p>
        </p:txBody>
      </p:sp>
    </p:spTree>
    <p:extLst>
      <p:ext uri="{BB962C8B-B14F-4D97-AF65-F5344CB8AC3E}">
        <p14:creationId xmlns:p14="http://schemas.microsoft.com/office/powerpoint/2010/main" val="2217554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743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81465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244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716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854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49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725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0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2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457200"/>
            <a:ext cx="77724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1"/>
          </p:nvPr>
        </p:nvSpPr>
        <p:spPr>
          <a:xfrm>
            <a:off x="685800" y="1485900"/>
            <a:ext cx="7772400" cy="308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dt" idx="10"/>
          </p:nvPr>
        </p:nvSpPr>
        <p:spPr>
          <a:xfrm>
            <a:off x="685800" y="4686300"/>
            <a:ext cx="19050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6553200" y="4686300"/>
            <a:ext cx="19050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 sz="1400" b="0" i="0" u="none" strike="noStrike" cap="none">
                <a:solidFill>
                  <a:schemeClr val="dk1"/>
                </a:solidFill>
                <a:latin typeface="Times New Roman"/>
                <a:ea typeface="Times New Roman"/>
                <a:cs typeface="Times New Roman"/>
                <a:sym typeface="Times New Roman"/>
              </a:rPr>
              <a:t>‹#›</a:t>
            </a:fld>
            <a:endParaRPr lang="en"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5800" y="457200"/>
            <a:ext cx="77724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0" name="Shape 60"/>
          <p:cNvSpPr>
            <a:spLocks noGrp="1"/>
          </p:cNvSpPr>
          <p:nvPr>
            <p:ph type="clipArt" idx="2"/>
          </p:nvPr>
        </p:nvSpPr>
        <p:spPr>
          <a:xfrm>
            <a:off x="685800" y="1485900"/>
            <a:ext cx="3810000" cy="308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1"/>
          </p:nvPr>
        </p:nvSpPr>
        <p:spPr>
          <a:xfrm>
            <a:off x="4648200" y="1485900"/>
            <a:ext cx="3810000" cy="308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dt" idx="10"/>
          </p:nvPr>
        </p:nvSpPr>
        <p:spPr>
          <a:xfrm>
            <a:off x="685800" y="4686300"/>
            <a:ext cx="19050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3" name="Shape 63"/>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sldNum" idx="12"/>
          </p:nvPr>
        </p:nvSpPr>
        <p:spPr>
          <a:xfrm>
            <a:off x="6553200" y="4686300"/>
            <a:ext cx="19050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 sz="1400" b="0" i="0" u="none">
                <a:solidFill>
                  <a:schemeClr val="dk1"/>
                </a:solidFill>
                <a:latin typeface="Times New Roman"/>
                <a:ea typeface="Times New Roman"/>
                <a:cs typeface="Times New Roman"/>
                <a:sym typeface="Times New Roman"/>
              </a:rPr>
              <a:t>‹#›</a:t>
            </a:fld>
            <a:endParaRPr lang="en"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5800" y="457200"/>
            <a:ext cx="77724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7" name="Shape 67"/>
          <p:cNvSpPr txBox="1">
            <a:spLocks noGrp="1"/>
          </p:cNvSpPr>
          <p:nvPr>
            <p:ph type="body" idx="1"/>
          </p:nvPr>
        </p:nvSpPr>
        <p:spPr>
          <a:xfrm>
            <a:off x="685800" y="1485900"/>
            <a:ext cx="3810000" cy="308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8" name="Shape 68"/>
          <p:cNvSpPr>
            <a:spLocks noGrp="1"/>
          </p:cNvSpPr>
          <p:nvPr>
            <p:ph type="clipArt" idx="2"/>
          </p:nvPr>
        </p:nvSpPr>
        <p:spPr>
          <a:xfrm>
            <a:off x="4648200" y="1485900"/>
            <a:ext cx="3810000" cy="308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685800" y="4686300"/>
            <a:ext cx="19050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ftr" idx="11"/>
          </p:nvPr>
        </p:nvSpPr>
        <p:spPr>
          <a:xfrm>
            <a:off x="3124200" y="4686300"/>
            <a:ext cx="2895600" cy="342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sldNum" idx="12"/>
          </p:nvPr>
        </p:nvSpPr>
        <p:spPr>
          <a:xfrm>
            <a:off x="6553200" y="4686300"/>
            <a:ext cx="1905000" cy="3429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 sz="1400" b="0" i="0" u="none">
                <a:solidFill>
                  <a:schemeClr val="dk1"/>
                </a:solidFill>
                <a:latin typeface="Times New Roman"/>
                <a:ea typeface="Times New Roman"/>
                <a:cs typeface="Times New Roman"/>
                <a:sym typeface="Times New Roman"/>
              </a:rPr>
              <a:t>‹#›</a:t>
            </a:fld>
            <a:endParaRPr lang="en"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ology-online.org/dictionary/Codo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Nucleotide"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s://en.wikipedia.org/wiki/DNA" TargetMode="External"/><Relationship Id="rId4" Type="http://schemas.openxmlformats.org/officeDocument/2006/relationships/hyperlink" Target="https://en.wikipedia.org/wiki/Base_pai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04800" y="309350"/>
            <a:ext cx="8537700" cy="748200"/>
          </a:xfrm>
          <a:prstGeom prst="rect">
            <a:avLst/>
          </a:prstGeom>
        </p:spPr>
        <p:txBody>
          <a:bodyPr lIns="91425" tIns="91425" rIns="91425" bIns="91425" anchor="t" anchorCtr="0">
            <a:noAutofit/>
          </a:bodyPr>
          <a:lstStyle/>
          <a:p>
            <a:pPr lvl="0" algn="l">
              <a:spcBef>
                <a:spcPts val="0"/>
              </a:spcBef>
              <a:buNone/>
            </a:pPr>
            <a:r>
              <a:rPr lang="en" sz="4800" b="0">
                <a:latin typeface="Indie Flower"/>
                <a:ea typeface="Indie Flower"/>
                <a:cs typeface="Indie Flower"/>
                <a:sym typeface="Indie Flower"/>
              </a:rPr>
              <a:t>It’s Friday! </a:t>
            </a:r>
          </a:p>
        </p:txBody>
      </p:sp>
      <p:pic>
        <p:nvPicPr>
          <p:cNvPr id="77" name="Shape 77"/>
          <p:cNvPicPr preferRelativeResize="0"/>
          <p:nvPr/>
        </p:nvPicPr>
        <p:blipFill rotWithShape="1">
          <a:blip r:embed="rId3">
            <a:alphaModFix/>
          </a:blip>
          <a:srcRect/>
          <a:stretch/>
        </p:blipFill>
        <p:spPr>
          <a:xfrm>
            <a:off x="294475" y="1314600"/>
            <a:ext cx="5093750" cy="2906325"/>
          </a:xfrm>
          <a:prstGeom prst="rect">
            <a:avLst/>
          </a:prstGeom>
          <a:noFill/>
          <a:ln>
            <a:noFill/>
          </a:ln>
        </p:spPr>
      </p:pic>
      <p:sp>
        <p:nvSpPr>
          <p:cNvPr id="78" name="Shape 78"/>
          <p:cNvSpPr txBox="1"/>
          <p:nvPr/>
        </p:nvSpPr>
        <p:spPr>
          <a:xfrm>
            <a:off x="5749550" y="405725"/>
            <a:ext cx="3093000" cy="4646100"/>
          </a:xfrm>
          <a:prstGeom prst="rect">
            <a:avLst/>
          </a:prstGeom>
          <a:noFill/>
          <a:ln>
            <a:noFill/>
          </a:ln>
        </p:spPr>
        <p:txBody>
          <a:bodyPr lIns="91425" tIns="91425" rIns="91425" bIns="91425" anchor="t" anchorCtr="0">
            <a:noAutofit/>
          </a:bodyPr>
          <a:lstStyle/>
          <a:p>
            <a:pPr lvl="0" rtl="0">
              <a:spcBef>
                <a:spcPts val="0"/>
              </a:spcBef>
              <a:buNone/>
            </a:pPr>
            <a:r>
              <a:rPr lang="en" sz="2400" b="1">
                <a:solidFill>
                  <a:schemeClr val="accent1"/>
                </a:solidFill>
                <a:latin typeface="Gloria Hallelujah"/>
                <a:ea typeface="Gloria Hallelujah"/>
                <a:cs typeface="Gloria Hallelujah"/>
                <a:sym typeface="Gloria Hallelujah"/>
              </a:rPr>
              <a:t>Today’s Warm up!</a:t>
            </a:r>
          </a:p>
          <a:p>
            <a:pPr lvl="0" rtl="0">
              <a:spcBef>
                <a:spcPts val="0"/>
              </a:spcBef>
              <a:buNone/>
            </a:pPr>
            <a:endParaRPr sz="3000">
              <a:latin typeface="Indie Flower"/>
              <a:ea typeface="Indie Flower"/>
              <a:cs typeface="Indie Flower"/>
              <a:sym typeface="Indie Flower"/>
            </a:endParaRPr>
          </a:p>
          <a:p>
            <a:pPr lvl="0">
              <a:spcBef>
                <a:spcPts val="0"/>
              </a:spcBef>
              <a:buNone/>
            </a:pPr>
            <a:r>
              <a:rPr lang="en" sz="3000">
                <a:latin typeface="Indie Flower"/>
                <a:ea typeface="Indie Flower"/>
                <a:cs typeface="Indie Flower"/>
                <a:sym typeface="Indie Flower"/>
              </a:rPr>
              <a:t>What do you think will happen if the wings lost their function? </a:t>
            </a:r>
          </a:p>
          <a:p>
            <a:pPr lvl="0">
              <a:spcBef>
                <a:spcPts val="0"/>
              </a:spcBef>
              <a:buNone/>
            </a:pPr>
            <a:endParaRPr sz="3000">
              <a:latin typeface="Indie Flower"/>
              <a:ea typeface="Indie Flower"/>
              <a:cs typeface="Indie Flower"/>
              <a:sym typeface="Indie Flower"/>
            </a:endParaRPr>
          </a:p>
          <a:p>
            <a:pPr lvl="0" rtl="0">
              <a:spcBef>
                <a:spcPts val="0"/>
              </a:spcBef>
              <a:buNone/>
            </a:pPr>
            <a:r>
              <a:rPr lang="en" sz="3000">
                <a:latin typeface="Indie Flower"/>
                <a:ea typeface="Indie Flower"/>
                <a:cs typeface="Indie Flower"/>
                <a:sym typeface="Indie Flower"/>
              </a:rPr>
              <a:t>What is an allele? </a:t>
            </a:r>
          </a:p>
          <a:p>
            <a:pPr lvl="0" rtl="0">
              <a:spcBef>
                <a:spcPts val="0"/>
              </a:spcBef>
              <a:buNone/>
            </a:pPr>
            <a:endParaRPr sz="18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8369" y="1292375"/>
            <a:ext cx="7932756" cy="3542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25000"/>
              <a:buFont typeface="Times New Roman"/>
              <a:buNone/>
            </a:pPr>
            <a:r>
              <a:rPr lang="en" sz="2200" b="0" i="0" u="none" strike="noStrike" cap="none" dirty="0">
                <a:solidFill>
                  <a:srgbClr val="000000"/>
                </a:solidFill>
                <a:latin typeface="Times New Roman"/>
                <a:ea typeface="Times New Roman"/>
                <a:cs typeface="Times New Roman"/>
                <a:sym typeface="Times New Roman"/>
              </a:rPr>
              <a:t>E. Changes in the </a:t>
            </a:r>
            <a:r>
              <a:rPr lang="en" sz="2200" b="0" i="0" u="none" strike="noStrike" cap="none" dirty="0">
                <a:solidFill>
                  <a:srgbClr val="0000FF"/>
                </a:solidFill>
                <a:latin typeface="Times New Roman"/>
                <a:ea typeface="Times New Roman"/>
                <a:cs typeface="Times New Roman"/>
                <a:sym typeface="Times New Roman"/>
              </a:rPr>
              <a:t>DNA</a:t>
            </a:r>
            <a:r>
              <a:rPr lang="en" sz="2200" b="0" i="0" u="none" strike="noStrike" cap="none" dirty="0">
                <a:solidFill>
                  <a:srgbClr val="000000"/>
                </a:solidFill>
                <a:latin typeface="Times New Roman"/>
                <a:ea typeface="Times New Roman"/>
                <a:cs typeface="Times New Roman"/>
                <a:sym typeface="Times New Roman"/>
              </a:rPr>
              <a:t> can change the proteins made by the cell.</a:t>
            </a:r>
          </a:p>
          <a:p>
            <a:pPr marL="342900" marR="0" lvl="0" indent="-342900" algn="l" rtl="0">
              <a:lnSpc>
                <a:spcPct val="90000"/>
              </a:lnSpc>
              <a:spcBef>
                <a:spcPts val="560"/>
              </a:spcBef>
              <a:spcAft>
                <a:spcPts val="0"/>
              </a:spcAft>
              <a:buClr>
                <a:srgbClr val="000000"/>
              </a:buClr>
              <a:buSzPct val="25000"/>
              <a:buFont typeface="Times New Roman"/>
              <a:buNone/>
            </a:pPr>
            <a:r>
              <a:rPr lang="en" sz="2200" b="0" i="0" u="none" strike="noStrike" cap="none" dirty="0">
                <a:solidFill>
                  <a:srgbClr val="000000"/>
                </a:solidFill>
                <a:latin typeface="Times New Roman"/>
                <a:ea typeface="Times New Roman"/>
                <a:cs typeface="Times New Roman"/>
                <a:sym typeface="Times New Roman"/>
              </a:rPr>
              <a:t>F. A random change in the sequence of nucleotides in DNA is called a </a:t>
            </a:r>
            <a:r>
              <a:rPr lang="en" sz="2200" b="0" i="0" u="none" strike="noStrike" cap="none" dirty="0">
                <a:solidFill>
                  <a:srgbClr val="0000FF"/>
                </a:solidFill>
                <a:latin typeface="Times New Roman"/>
                <a:ea typeface="Times New Roman"/>
                <a:cs typeface="Times New Roman"/>
                <a:sym typeface="Times New Roman"/>
              </a:rPr>
              <a:t>mutation.</a:t>
            </a:r>
          </a:p>
          <a:p>
            <a:pPr marL="342900" marR="0" lvl="0" indent="-342900" algn="l" rtl="0">
              <a:lnSpc>
                <a:spcPct val="90000"/>
              </a:lnSpc>
              <a:spcBef>
                <a:spcPts val="560"/>
              </a:spcBef>
              <a:spcAft>
                <a:spcPts val="0"/>
              </a:spcAft>
              <a:buClr>
                <a:srgbClr val="000000"/>
              </a:buClr>
              <a:buSzPct val="25000"/>
              <a:buFont typeface="Times New Roman"/>
              <a:buNone/>
            </a:pPr>
            <a:r>
              <a:rPr lang="en" sz="2200" b="0" i="0" u="none" strike="noStrike" cap="none" dirty="0">
                <a:solidFill>
                  <a:srgbClr val="000000"/>
                </a:solidFill>
                <a:latin typeface="Times New Roman"/>
                <a:ea typeface="Times New Roman"/>
                <a:cs typeface="Times New Roman"/>
                <a:sym typeface="Times New Roman"/>
              </a:rPr>
              <a:t>G. Some mutations have </a:t>
            </a:r>
            <a:r>
              <a:rPr lang="en" sz="2200" b="0" i="0" u="none" strike="noStrike" cap="none" dirty="0">
                <a:solidFill>
                  <a:srgbClr val="0000FF"/>
                </a:solidFill>
                <a:latin typeface="Times New Roman"/>
                <a:ea typeface="Times New Roman"/>
                <a:cs typeface="Times New Roman"/>
                <a:sym typeface="Times New Roman"/>
              </a:rPr>
              <a:t>little or </a:t>
            </a:r>
            <a:r>
              <a:rPr lang="en" sz="2200" b="0" i="0" u="none" strike="noStrike" cap="none" dirty="0" smtClean="0">
                <a:solidFill>
                  <a:srgbClr val="0000FF"/>
                </a:solidFill>
                <a:latin typeface="Times New Roman"/>
                <a:ea typeface="Times New Roman"/>
                <a:cs typeface="Times New Roman"/>
                <a:sym typeface="Times New Roman"/>
              </a:rPr>
              <a:t>no effect </a:t>
            </a:r>
            <a:r>
              <a:rPr lang="en" sz="2200" b="0" i="0" u="none" strike="noStrike" cap="none" dirty="0">
                <a:solidFill>
                  <a:srgbClr val="000000"/>
                </a:solidFill>
                <a:latin typeface="Times New Roman"/>
                <a:ea typeface="Times New Roman"/>
                <a:cs typeface="Times New Roman"/>
                <a:sym typeface="Times New Roman"/>
              </a:rPr>
              <a:t>on the organism, others </a:t>
            </a:r>
          </a:p>
          <a:p>
            <a:pPr marL="342900" marR="0" lvl="0" indent="-342900" algn="l" rtl="0">
              <a:lnSpc>
                <a:spcPct val="90000"/>
              </a:lnSpc>
              <a:spcBef>
                <a:spcPts val="560"/>
              </a:spcBef>
              <a:spcAft>
                <a:spcPts val="0"/>
              </a:spcAft>
              <a:buClr>
                <a:srgbClr val="000000"/>
              </a:buClr>
              <a:buSzPct val="25000"/>
              <a:buFont typeface="Times New Roman"/>
              <a:buNone/>
            </a:pPr>
            <a:r>
              <a:rPr lang="en" sz="2200" b="0" i="0" u="none" strike="noStrike" cap="none" dirty="0">
                <a:solidFill>
                  <a:srgbClr val="000000"/>
                </a:solidFill>
                <a:latin typeface="Times New Roman"/>
                <a:ea typeface="Times New Roman"/>
                <a:cs typeface="Times New Roman"/>
                <a:sym typeface="Times New Roman"/>
              </a:rPr>
              <a:t>	are </a:t>
            </a:r>
            <a:r>
              <a:rPr lang="en" sz="2200" b="0" i="0" u="none" strike="noStrike" cap="none" dirty="0">
                <a:solidFill>
                  <a:srgbClr val="0000FF"/>
                </a:solidFill>
                <a:latin typeface="Times New Roman"/>
                <a:ea typeface="Times New Roman"/>
                <a:cs typeface="Times New Roman"/>
                <a:sym typeface="Times New Roman"/>
              </a:rPr>
              <a:t>harmful </a:t>
            </a:r>
            <a:r>
              <a:rPr lang="en" sz="2200" b="0" i="0" u="none" strike="noStrike" cap="none" dirty="0">
                <a:solidFill>
                  <a:srgbClr val="000000"/>
                </a:solidFill>
                <a:latin typeface="Times New Roman"/>
                <a:ea typeface="Times New Roman"/>
                <a:cs typeface="Times New Roman"/>
                <a:sym typeface="Times New Roman"/>
              </a:rPr>
              <a:t>and very few are </a:t>
            </a:r>
            <a:r>
              <a:rPr lang="en" sz="2200" b="0" i="0" u="none" strike="noStrike" cap="none" dirty="0" smtClean="0">
                <a:solidFill>
                  <a:srgbClr val="0000FF"/>
                </a:solidFill>
                <a:latin typeface="Times New Roman"/>
                <a:ea typeface="Times New Roman"/>
                <a:cs typeface="Times New Roman"/>
                <a:sym typeface="Times New Roman"/>
              </a:rPr>
              <a:t>beneficial</a:t>
            </a:r>
            <a:r>
              <a:rPr lang="en" sz="2200" dirty="0">
                <a:solidFill>
                  <a:srgbClr val="000000"/>
                </a:solidFill>
              </a:rPr>
              <a:t>. </a:t>
            </a:r>
          </a:p>
        </p:txBody>
      </p:sp>
      <p:sp>
        <p:nvSpPr>
          <p:cNvPr id="138" name="Shape 138"/>
          <p:cNvSpPr/>
          <p:nvPr/>
        </p:nvSpPr>
        <p:spPr>
          <a:xfrm>
            <a:off x="604325" y="192375"/>
            <a:ext cx="7772398"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00"/>
                </a:solidFill>
                <a:latin typeface="Arial"/>
              </a:rPr>
              <a:t>Proteins and Mutations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3200" b="0" i="0" u="none" strike="noStrike" cap="none">
                <a:solidFill>
                  <a:srgbClr val="000000"/>
                </a:solidFill>
                <a:latin typeface="Times New Roman"/>
                <a:ea typeface="Times New Roman"/>
                <a:cs typeface="Times New Roman"/>
                <a:sym typeface="Times New Roman"/>
              </a:rPr>
              <a:t>H. There are two types of mutations:</a:t>
            </a:r>
          </a:p>
          <a:p>
            <a:pPr marL="342900" marR="0" lvl="0" indent="-342900" algn="l" rtl="0">
              <a:lnSpc>
                <a:spcPct val="100000"/>
              </a:lnSpc>
              <a:spcBef>
                <a:spcPts val="640"/>
              </a:spcBef>
              <a:spcAft>
                <a:spcPts val="0"/>
              </a:spcAft>
              <a:buClr>
                <a:srgbClr val="FF0000"/>
              </a:buClr>
              <a:buSzPct val="25000"/>
              <a:buFont typeface="Times New Roman"/>
              <a:buNone/>
            </a:pPr>
            <a:r>
              <a:rPr lang="en" sz="3200" b="0" i="0" u="none" strike="noStrike" cap="none">
                <a:solidFill>
                  <a:srgbClr val="FF0000"/>
                </a:solidFill>
                <a:latin typeface="Times New Roman"/>
                <a:ea typeface="Times New Roman"/>
                <a:cs typeface="Times New Roman"/>
                <a:sym typeface="Times New Roman"/>
              </a:rPr>
              <a:t>		1.  </a:t>
            </a:r>
            <a:r>
              <a:rPr lang="en">
                <a:solidFill>
                  <a:srgbClr val="FF0000"/>
                </a:solidFill>
              </a:rPr>
              <a:t>Gene Mutations</a:t>
            </a:r>
          </a:p>
          <a:p>
            <a:pPr marL="800100" marR="0" lvl="0" indent="-342900" algn="l" rtl="0">
              <a:lnSpc>
                <a:spcPct val="100000"/>
              </a:lnSpc>
              <a:spcBef>
                <a:spcPts val="640"/>
              </a:spcBef>
              <a:spcAft>
                <a:spcPts val="0"/>
              </a:spcAft>
              <a:buClr>
                <a:srgbClr val="FF0000"/>
              </a:buClr>
              <a:buSzPct val="25000"/>
              <a:buFont typeface="Times New Roman"/>
              <a:buNone/>
            </a:pPr>
            <a:r>
              <a:rPr lang="en">
                <a:solidFill>
                  <a:srgbClr val="FF0000"/>
                </a:solidFill>
              </a:rPr>
              <a:t>2. Chromosomal Mutations</a:t>
            </a:r>
          </a:p>
          <a:p>
            <a:pPr marL="342900" marR="0" lvl="0" indent="-342900" algn="l" rtl="0">
              <a:spcBef>
                <a:spcPts val="640"/>
              </a:spcBef>
              <a:spcAft>
                <a:spcPts val="0"/>
              </a:spcAft>
              <a:buClr>
                <a:schemeClr val="dk1"/>
              </a:buClr>
              <a:buSzPct val="1000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
        <p:nvSpPr>
          <p:cNvPr id="144" name="Shape 144"/>
          <p:cNvSpPr/>
          <p:nvPr/>
        </p:nvSpPr>
        <p:spPr>
          <a:xfrm>
            <a:off x="685800" y="457200"/>
            <a:ext cx="7772400" cy="857250"/>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00"/>
                </a:solidFill>
                <a:latin typeface="Arial"/>
              </a:rPr>
              <a:t>Proteins and Mutations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3200" b="0" i="0" u="none" strike="noStrike" cap="none">
                <a:solidFill>
                  <a:srgbClr val="000000"/>
                </a:solidFill>
                <a:latin typeface="Times New Roman"/>
                <a:ea typeface="Times New Roman"/>
                <a:cs typeface="Times New Roman"/>
                <a:sym typeface="Times New Roman"/>
              </a:rPr>
              <a:t>A.Gene mutations are errors that occur within </a:t>
            </a:r>
            <a:r>
              <a:rPr lang="en" sz="3200" b="0" i="0" u="none" strike="noStrike" cap="none">
                <a:solidFill>
                  <a:srgbClr val="0000FF"/>
                </a:solidFill>
                <a:latin typeface="Times New Roman"/>
                <a:ea typeface="Times New Roman"/>
                <a:cs typeface="Times New Roman"/>
                <a:sym typeface="Times New Roman"/>
              </a:rPr>
              <a:t>individual genes</a:t>
            </a:r>
            <a:r>
              <a:rPr lang="en" sz="3200" b="0" i="0" u="none" strike="noStrike" cap="none">
                <a:solidFill>
                  <a:srgbClr val="000000"/>
                </a:solidFill>
                <a:latin typeface="Times New Roman"/>
                <a:ea typeface="Times New Roman"/>
                <a:cs typeface="Times New Roman"/>
                <a:sym typeface="Times New Roman"/>
              </a:rPr>
              <a:t> in a chromosome.</a:t>
            </a:r>
          </a:p>
          <a:p>
            <a:pPr marL="342900" marR="0" lvl="0" indent="-342900" algn="l" rtl="0">
              <a:lnSpc>
                <a:spcPct val="100000"/>
              </a:lnSpc>
              <a:spcBef>
                <a:spcPts val="640"/>
              </a:spcBef>
              <a:spcAft>
                <a:spcPts val="0"/>
              </a:spcAft>
              <a:buClr>
                <a:schemeClr val="dk1"/>
              </a:buClr>
              <a:buSzPct val="25000"/>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640"/>
              </a:spcBef>
              <a:spcAft>
                <a:spcPts val="0"/>
              </a:spcAft>
              <a:buClr>
                <a:srgbClr val="000000"/>
              </a:buClr>
              <a:buSzPct val="25000"/>
              <a:buFont typeface="Times New Roman"/>
              <a:buNone/>
            </a:pPr>
            <a:r>
              <a:rPr lang="en" sz="3200" b="0" i="0" u="none" strike="noStrike" cap="none">
                <a:solidFill>
                  <a:srgbClr val="000000"/>
                </a:solidFill>
                <a:latin typeface="Times New Roman"/>
                <a:ea typeface="Times New Roman"/>
                <a:cs typeface="Times New Roman"/>
                <a:sym typeface="Times New Roman"/>
              </a:rPr>
              <a:t>B.Gene mutations can involve a single nucleotide or they can affect sections of DNA that include many nucleotides.</a:t>
            </a:r>
          </a:p>
          <a:p>
            <a:pPr marL="342900" marR="0" lvl="0" indent="-342900" algn="l" rtl="0">
              <a:spcBef>
                <a:spcPts val="640"/>
              </a:spcBef>
              <a:spcAft>
                <a:spcPts val="0"/>
              </a:spcAft>
              <a:buClr>
                <a:schemeClr val="dk1"/>
              </a:buClr>
              <a:buSzPct val="1000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
        <p:nvSpPr>
          <p:cNvPr id="150" name="Shape 150"/>
          <p:cNvSpPr/>
          <p:nvPr/>
        </p:nvSpPr>
        <p:spPr>
          <a:xfrm>
            <a:off x="685800" y="457200"/>
            <a:ext cx="7429526" cy="652638"/>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II. Gene Mutations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p:nvPr/>
        </p:nvSpPr>
        <p:spPr>
          <a:xfrm>
            <a:off x="685800" y="457200"/>
            <a:ext cx="7772399"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sp>
        <p:nvSpPr>
          <p:cNvPr id="156" name="Shape 156"/>
          <p:cNvSpPr txBox="1">
            <a:spLocks noGrp="1"/>
          </p:cNvSpPr>
          <p:nvPr>
            <p:ph type="body" idx="1"/>
          </p:nvPr>
        </p:nvSpPr>
        <p:spPr>
          <a:xfrm>
            <a:off x="4648200" y="2114550"/>
            <a:ext cx="3809999" cy="2743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C. The deletion or addition of nucleotides that disrupts codons is called a </a:t>
            </a:r>
            <a:r>
              <a:rPr lang="en" sz="2800" b="1" i="0" u="none" strike="noStrike" cap="none">
                <a:solidFill>
                  <a:srgbClr val="0000FF"/>
                </a:solidFill>
                <a:latin typeface="Times New Roman"/>
                <a:ea typeface="Times New Roman"/>
                <a:cs typeface="Times New Roman"/>
                <a:sym typeface="Times New Roman"/>
              </a:rPr>
              <a:t>frameshift mutation</a:t>
            </a:r>
            <a:r>
              <a:rPr lang="en" sz="2800" b="1" i="0" u="none" strike="noStrike" cap="none">
                <a:solidFill>
                  <a:srgbClr val="000000"/>
                </a:solidFill>
                <a:latin typeface="Times New Roman"/>
                <a:ea typeface="Times New Roman"/>
                <a:cs typeface="Times New Roman"/>
                <a:sym typeface="Times New Roman"/>
              </a:rPr>
              <a:t>.</a:t>
            </a:r>
          </a:p>
          <a:p>
            <a:pPr marL="342900" marR="0" lvl="0" indent="-342900" algn="l" rtl="0">
              <a:spcBef>
                <a:spcPts val="560"/>
              </a:spcBef>
              <a:spcAft>
                <a:spcPts val="0"/>
              </a:spcAft>
              <a:buClr>
                <a:schemeClr val="dk1"/>
              </a:buClr>
              <a:buSzPct val="1000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pic>
        <p:nvPicPr>
          <p:cNvPr id="157" name="Shape 157" descr="http://www.ultranet.com/~jkimball/BiologyPages/F/Frameshift.gif"/>
          <p:cNvPicPr preferRelativeResize="0">
            <a:picLocks noGrp="1"/>
          </p:cNvPicPr>
          <p:nvPr>
            <p:ph type="clipArt" idx="2"/>
          </p:nvPr>
        </p:nvPicPr>
        <p:blipFill rotWithShape="1">
          <a:blip r:embed="rId3">
            <a:alphaModFix/>
          </a:blip>
          <a:srcRect/>
          <a:stretch/>
        </p:blipFill>
        <p:spPr>
          <a:xfrm>
            <a:off x="685800" y="2377677"/>
            <a:ext cx="3810000" cy="114899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3200" b="0" i="0" u="none" strike="noStrike" cap="none">
                <a:solidFill>
                  <a:srgbClr val="000000"/>
                </a:solidFill>
                <a:latin typeface="Times New Roman"/>
                <a:ea typeface="Times New Roman"/>
                <a:cs typeface="Times New Roman"/>
                <a:sym typeface="Times New Roman"/>
              </a:rPr>
              <a:t>D. Because mRNA is read in </a:t>
            </a:r>
            <a:r>
              <a:rPr lang="en" sz="3200" b="0" i="0" u="none" strike="noStrike" cap="none">
                <a:solidFill>
                  <a:srgbClr val="FF0000"/>
                </a:solidFill>
                <a:latin typeface="Times New Roman"/>
                <a:ea typeface="Times New Roman"/>
                <a:cs typeface="Times New Roman"/>
                <a:sym typeface="Times New Roman"/>
              </a:rPr>
              <a:t>codons</a:t>
            </a:r>
            <a:r>
              <a:rPr lang="en" sz="3200" b="0" i="0" u="none" strike="noStrike" cap="none">
                <a:solidFill>
                  <a:srgbClr val="000000"/>
                </a:solidFill>
                <a:latin typeface="Times New Roman"/>
                <a:ea typeface="Times New Roman"/>
                <a:cs typeface="Times New Roman"/>
                <a:sym typeface="Times New Roman"/>
              </a:rPr>
              <a:t> (three-base sections) during translation, an addition or deletion of nucleotides can alter the sequence of bases, or reading frame, of the genetic message.</a:t>
            </a:r>
          </a:p>
          <a:p>
            <a:pPr marL="342900" marR="0" lvl="0" indent="-342900" algn="l" rtl="0">
              <a:spcBef>
                <a:spcPts val="640"/>
              </a:spcBef>
              <a:spcAft>
                <a:spcPts val="0"/>
              </a:spcAft>
              <a:buClr>
                <a:schemeClr val="dk1"/>
              </a:buClr>
              <a:buSzPct val="1000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63" name="Shape 163"/>
          <p:cNvSpPr/>
          <p:nvPr/>
        </p:nvSpPr>
        <p:spPr>
          <a:xfrm>
            <a:off x="685800" y="457200"/>
            <a:ext cx="7772399"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1143000" y="457200"/>
            <a:ext cx="7315200" cy="5143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pic>
        <p:nvPicPr>
          <p:cNvPr id="169" name="Shape 169" descr="http://www.orst.edu/instruction/bb331/lecture02/Figframeshift.gif"/>
          <p:cNvPicPr preferRelativeResize="0"/>
          <p:nvPr/>
        </p:nvPicPr>
        <p:blipFill rotWithShape="1">
          <a:blip r:embed="rId3">
            <a:alphaModFix/>
          </a:blip>
          <a:srcRect/>
          <a:stretch/>
        </p:blipFill>
        <p:spPr>
          <a:xfrm>
            <a:off x="381000" y="1428750"/>
            <a:ext cx="8763000" cy="2436018"/>
          </a:xfrm>
          <a:prstGeom prst="rect">
            <a:avLst/>
          </a:prstGeom>
          <a:noFill/>
          <a:ln>
            <a:noFill/>
          </a:ln>
        </p:spPr>
      </p:pic>
      <p:sp>
        <p:nvSpPr>
          <p:cNvPr id="170" name="Shape 170"/>
          <p:cNvSpPr txBox="1"/>
          <p:nvPr/>
        </p:nvSpPr>
        <p:spPr>
          <a:xfrm>
            <a:off x="304800" y="4000500"/>
            <a:ext cx="8839199" cy="87034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2200" b="0" i="0" u="none">
                <a:latin typeface="Times New Roman"/>
                <a:ea typeface="Times New Roman"/>
                <a:cs typeface="Times New Roman"/>
                <a:sym typeface="Times New Roman"/>
              </a:rPr>
              <a:t>1. What are the codons in the original reading frame?</a:t>
            </a:r>
          </a:p>
          <a:p>
            <a:pPr marL="0" marR="0" lvl="0" indent="0" algn="l" rtl="0">
              <a:lnSpc>
                <a:spcPct val="100000"/>
              </a:lnSpc>
              <a:spcBef>
                <a:spcPts val="1400"/>
              </a:spcBef>
              <a:spcAft>
                <a:spcPts val="0"/>
              </a:spcAft>
              <a:buClr>
                <a:schemeClr val="dk1"/>
              </a:buClr>
              <a:buSzPct val="25000"/>
              <a:buFont typeface="Times New Roman"/>
              <a:buNone/>
            </a:pPr>
            <a:r>
              <a:rPr lang="en" sz="2200" b="0" i="0" u="none">
                <a:latin typeface="Times New Roman"/>
                <a:ea typeface="Times New Roman"/>
                <a:cs typeface="Times New Roman"/>
                <a:sym typeface="Times New Roman"/>
              </a:rPr>
              <a:t>2. What are the codons in the shifted reading frame?</a:t>
            </a:r>
          </a:p>
        </p:txBody>
      </p:sp>
      <p:sp>
        <p:nvSpPr>
          <p:cNvPr id="171" name="Shape 171"/>
          <p:cNvSpPr txBox="1"/>
          <p:nvPr/>
        </p:nvSpPr>
        <p:spPr>
          <a:xfrm>
            <a:off x="0" y="1085850"/>
            <a:ext cx="9144000" cy="7096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 sz="2800" b="0" i="0" u="none">
                <a:solidFill>
                  <a:srgbClr val="000000"/>
                </a:solidFill>
                <a:latin typeface="Times New Roman"/>
                <a:ea typeface="Times New Roman"/>
                <a:cs typeface="Times New Roman"/>
                <a:sym typeface="Times New Roman"/>
              </a:rPr>
              <a:t>	E. Analyze the following frameshift mutation:</a:t>
            </a: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1485900"/>
            <a:ext cx="7772400" cy="35289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F. Recall what happens when a strand of mRNA is transcribed from DNA.</a:t>
            </a:r>
          </a:p>
          <a:p>
            <a:pPr marL="342900" marR="0" lvl="0" indent="-342900" algn="l" rtl="0">
              <a:lnSpc>
                <a:spcPct val="90000"/>
              </a:lnSpc>
              <a:spcBef>
                <a:spcPts val="640"/>
              </a:spcBef>
              <a:spcAft>
                <a:spcPts val="0"/>
              </a:spcAft>
              <a:buClr>
                <a:schemeClr val="dk1"/>
              </a:buClr>
              <a:buSzPct val="25000"/>
              <a:buFont typeface="Times New Roman"/>
              <a:buNone/>
            </a:pPr>
            <a:endParaRPr sz="2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64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G. What might happen if one base is deleted from the DNA?</a:t>
            </a:r>
          </a:p>
          <a:p>
            <a:pPr marL="342900" marR="0" lvl="0" indent="-342900" algn="l" rtl="0">
              <a:lnSpc>
                <a:spcPct val="90000"/>
              </a:lnSpc>
              <a:spcBef>
                <a:spcPts val="640"/>
              </a:spcBef>
              <a:spcAft>
                <a:spcPts val="0"/>
              </a:spcAft>
              <a:buClr>
                <a:schemeClr val="dk1"/>
              </a:buClr>
              <a:buSzPct val="25000"/>
              <a:buFont typeface="Times New Roman"/>
              <a:buNone/>
            </a:pPr>
            <a:endParaRPr sz="28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64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H. The </a:t>
            </a:r>
            <a:r>
              <a:rPr lang="en" sz="2800" b="0" i="0" u="none" strike="noStrike" cap="none">
                <a:solidFill>
                  <a:srgbClr val="FF0000"/>
                </a:solidFill>
                <a:latin typeface="Times New Roman"/>
                <a:ea typeface="Times New Roman"/>
                <a:cs typeface="Times New Roman"/>
                <a:sym typeface="Times New Roman"/>
              </a:rPr>
              <a:t>transcribed mRNA</a:t>
            </a:r>
            <a:r>
              <a:rPr lang="en" sz="2800" b="0" i="0" u="none" strike="noStrike" cap="none">
                <a:solidFill>
                  <a:srgbClr val="000000"/>
                </a:solidFill>
                <a:latin typeface="Times New Roman"/>
                <a:ea typeface="Times New Roman"/>
                <a:cs typeface="Times New Roman"/>
                <a:sym typeface="Times New Roman"/>
              </a:rPr>
              <a:t> would also be affected.</a:t>
            </a:r>
          </a:p>
          <a:p>
            <a:pPr marL="342900" marR="0" lvl="0" indent="-342900" algn="l" rtl="0">
              <a:spcBef>
                <a:spcPts val="640"/>
              </a:spcBef>
              <a:spcAft>
                <a:spcPts val="0"/>
              </a:spcAft>
              <a:buClr>
                <a:schemeClr val="dk1"/>
              </a:buClr>
              <a:buSzPct val="114285"/>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77" name="Shape 177"/>
          <p:cNvSpPr/>
          <p:nvPr/>
        </p:nvSpPr>
        <p:spPr>
          <a:xfrm>
            <a:off x="685800" y="457200"/>
            <a:ext cx="7772399"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25000"/>
              <a:buFont typeface="Times New Roman"/>
              <a:buNone/>
            </a:pPr>
            <a:r>
              <a:rPr lang="en" sz="2700" b="0" i="0" u="none" strike="noStrike" cap="none">
                <a:solidFill>
                  <a:srgbClr val="000000"/>
                </a:solidFill>
                <a:latin typeface="Times New Roman"/>
                <a:ea typeface="Times New Roman"/>
                <a:cs typeface="Times New Roman"/>
                <a:sym typeface="Times New Roman"/>
              </a:rPr>
              <a:t>I. Because each mRNA codon corresponds to an amino acid, altering the codons may alter the amino acid sequence. </a:t>
            </a:r>
          </a:p>
          <a:p>
            <a:pPr marL="342900" marR="0" lvl="0" indent="-342900" algn="l" rtl="0">
              <a:lnSpc>
                <a:spcPct val="90000"/>
              </a:lnSpc>
              <a:spcBef>
                <a:spcPts val="640"/>
              </a:spcBef>
              <a:spcAft>
                <a:spcPts val="0"/>
              </a:spcAft>
              <a:buClr>
                <a:schemeClr val="dk1"/>
              </a:buClr>
              <a:buSzPct val="118518"/>
              <a:buFont typeface="Times New Roman"/>
              <a:buNone/>
            </a:pPr>
            <a:endParaRPr sz="27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90000"/>
              </a:lnSpc>
              <a:spcBef>
                <a:spcPts val="640"/>
              </a:spcBef>
              <a:spcAft>
                <a:spcPts val="0"/>
              </a:spcAft>
              <a:buClr>
                <a:srgbClr val="000000"/>
              </a:buClr>
              <a:buSzPct val="25000"/>
              <a:buFont typeface="Times New Roman"/>
              <a:buNone/>
            </a:pPr>
            <a:r>
              <a:rPr lang="en" sz="2700" b="0" i="0" u="none" strike="noStrike" cap="none">
                <a:solidFill>
                  <a:srgbClr val="000000"/>
                </a:solidFill>
                <a:latin typeface="Times New Roman"/>
                <a:ea typeface="Times New Roman"/>
                <a:cs typeface="Times New Roman"/>
                <a:sym typeface="Times New Roman"/>
              </a:rPr>
              <a:t>J. The end result may be an entirely different protein product.  Frameshift mutations can have an enormous impact on an organism’s </a:t>
            </a:r>
            <a:r>
              <a:rPr lang="en" sz="2700" b="0" i="0" u="none" strike="noStrike" cap="none">
                <a:solidFill>
                  <a:srgbClr val="0000FF"/>
                </a:solidFill>
                <a:latin typeface="Times New Roman"/>
                <a:ea typeface="Times New Roman"/>
                <a:cs typeface="Times New Roman"/>
                <a:sym typeface="Times New Roman"/>
              </a:rPr>
              <a:t>structure and function</a:t>
            </a:r>
            <a:r>
              <a:rPr lang="en" sz="2700" b="0" i="0" u="none" strike="noStrike" cap="none">
                <a:solidFill>
                  <a:srgbClr val="000000"/>
                </a:solidFill>
                <a:latin typeface="Times New Roman"/>
                <a:ea typeface="Times New Roman"/>
                <a:cs typeface="Times New Roman"/>
                <a:sym typeface="Times New Roman"/>
              </a:rPr>
              <a:t>.</a:t>
            </a:r>
          </a:p>
        </p:txBody>
      </p:sp>
      <p:sp>
        <p:nvSpPr>
          <p:cNvPr id="183" name="Shape 183"/>
          <p:cNvSpPr/>
          <p:nvPr/>
        </p:nvSpPr>
        <p:spPr>
          <a:xfrm>
            <a:off x="685800" y="457200"/>
            <a:ext cx="7772399"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1485900"/>
            <a:ext cx="3809999"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2200" b="0" i="0" u="none" strike="noStrike" cap="none">
                <a:solidFill>
                  <a:srgbClr val="000000"/>
                </a:solidFill>
                <a:latin typeface="Times New Roman"/>
                <a:ea typeface="Times New Roman"/>
                <a:cs typeface="Times New Roman"/>
                <a:sym typeface="Times New Roman"/>
              </a:rPr>
              <a:t>K. A change in only one nucleotide is a </a:t>
            </a:r>
          </a:p>
          <a:p>
            <a:pPr marL="342900" marR="0" lvl="0" indent="-342900" algn="l" rtl="0">
              <a:lnSpc>
                <a:spcPct val="100000"/>
              </a:lnSpc>
              <a:spcBef>
                <a:spcPts val="480"/>
              </a:spcBef>
              <a:spcAft>
                <a:spcPts val="0"/>
              </a:spcAft>
              <a:buClr>
                <a:srgbClr val="0000FF"/>
              </a:buClr>
              <a:buSzPct val="25000"/>
              <a:buFont typeface="Times New Roman"/>
              <a:buNone/>
            </a:pPr>
            <a:r>
              <a:rPr lang="en" sz="2200" b="1" i="0" u="none" strike="noStrike" cap="none">
                <a:solidFill>
                  <a:srgbClr val="0000FF"/>
                </a:solidFill>
                <a:latin typeface="Times New Roman"/>
                <a:ea typeface="Times New Roman"/>
                <a:cs typeface="Times New Roman"/>
                <a:sym typeface="Times New Roman"/>
              </a:rPr>
              <a:t>	point mutation/substitution</a:t>
            </a:r>
            <a:r>
              <a:rPr lang="en" sz="2200" b="0" i="0" u="none" strike="noStrike" cap="none">
                <a:solidFill>
                  <a:srgbClr val="000000"/>
                </a:solidFill>
                <a:latin typeface="Times New Roman"/>
                <a:ea typeface="Times New Roman"/>
                <a:cs typeface="Times New Roman"/>
                <a:sym typeface="Times New Roman"/>
              </a:rPr>
              <a:t>. </a:t>
            </a:r>
          </a:p>
          <a:p>
            <a:pPr marL="342900" marR="0" lvl="0" indent="-342900" algn="l" rtl="0">
              <a:lnSpc>
                <a:spcPct val="100000"/>
              </a:lnSpc>
              <a:spcBef>
                <a:spcPts val="480"/>
              </a:spcBef>
              <a:spcAft>
                <a:spcPts val="0"/>
              </a:spcAft>
              <a:buClr>
                <a:srgbClr val="000000"/>
              </a:buClr>
              <a:buSzPct val="25000"/>
              <a:buFont typeface="Times New Roman"/>
              <a:buNone/>
            </a:pPr>
            <a:r>
              <a:rPr lang="en" sz="2200" b="0" i="0" u="none" strike="noStrike" cap="none">
                <a:solidFill>
                  <a:srgbClr val="000000"/>
                </a:solidFill>
                <a:latin typeface="Times New Roman"/>
                <a:ea typeface="Times New Roman"/>
                <a:cs typeface="Times New Roman"/>
                <a:sym typeface="Times New Roman"/>
              </a:rPr>
              <a:t> </a:t>
            </a:r>
          </a:p>
          <a:p>
            <a:pPr marL="342900" marR="0" lvl="0" indent="-342900" algn="l" rtl="0">
              <a:lnSpc>
                <a:spcPct val="100000"/>
              </a:lnSpc>
              <a:spcBef>
                <a:spcPts val="480"/>
              </a:spcBef>
              <a:spcAft>
                <a:spcPts val="0"/>
              </a:spcAft>
              <a:buClr>
                <a:srgbClr val="000000"/>
              </a:buClr>
              <a:buSzPct val="25000"/>
              <a:buFont typeface="Times New Roman"/>
              <a:buNone/>
            </a:pPr>
            <a:r>
              <a:rPr lang="en" sz="2200" b="0" i="0" u="none" strike="noStrike" cap="none">
                <a:solidFill>
                  <a:srgbClr val="000000"/>
                </a:solidFill>
                <a:latin typeface="Times New Roman"/>
                <a:ea typeface="Times New Roman"/>
                <a:cs typeface="Times New Roman"/>
                <a:sym typeface="Times New Roman"/>
              </a:rPr>
              <a:t>L. Because a point mutation affects a </a:t>
            </a:r>
            <a:r>
              <a:rPr lang="en" sz="2200" b="0" i="0" u="none" strike="noStrike" cap="none">
                <a:solidFill>
                  <a:srgbClr val="FF0000"/>
                </a:solidFill>
                <a:latin typeface="Times New Roman"/>
                <a:ea typeface="Times New Roman"/>
                <a:cs typeface="Times New Roman"/>
                <a:sym typeface="Times New Roman"/>
              </a:rPr>
              <a:t>single codon</a:t>
            </a:r>
            <a:r>
              <a:rPr lang="en" sz="2200" b="0" i="0" u="none" strike="noStrike" cap="none">
                <a:solidFill>
                  <a:srgbClr val="000000"/>
                </a:solidFill>
                <a:latin typeface="Times New Roman"/>
                <a:ea typeface="Times New Roman"/>
                <a:cs typeface="Times New Roman"/>
                <a:sym typeface="Times New Roman"/>
              </a:rPr>
              <a:t>, it tends to be far less disruptive than a frameshift mutation</a:t>
            </a:r>
            <a:r>
              <a:rPr lang="en" sz="2200" b="0" i="0" u="none" strike="noStrike" cap="none">
                <a:solidFill>
                  <a:schemeClr val="dk1"/>
                </a:solidFill>
                <a:latin typeface="Times New Roman"/>
                <a:ea typeface="Times New Roman"/>
                <a:cs typeface="Times New Roman"/>
                <a:sym typeface="Times New Roman"/>
              </a:rPr>
              <a:t> </a:t>
            </a:r>
          </a:p>
        </p:txBody>
      </p:sp>
      <p:sp>
        <p:nvSpPr>
          <p:cNvPr id="189" name="Shape 189"/>
          <p:cNvSpPr/>
          <p:nvPr/>
        </p:nvSpPr>
        <p:spPr>
          <a:xfrm>
            <a:off x="685800" y="457200"/>
            <a:ext cx="7772399"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pic>
        <p:nvPicPr>
          <p:cNvPr id="190" name="Shape 190"/>
          <p:cNvPicPr preferRelativeResize="0"/>
          <p:nvPr/>
        </p:nvPicPr>
        <p:blipFill>
          <a:blip r:embed="rId3">
            <a:alphaModFix/>
          </a:blip>
          <a:stretch>
            <a:fillRect/>
          </a:stretch>
        </p:blipFill>
        <p:spPr>
          <a:xfrm>
            <a:off x="4495799" y="1652587"/>
            <a:ext cx="3990975" cy="275272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M. Some amino acids are coded for by more than one </a:t>
            </a:r>
            <a:r>
              <a:rPr lang="en" sz="2800" b="0" i="0" u="none" strike="noStrike" cap="none">
                <a:solidFill>
                  <a:srgbClr val="0000FF"/>
                </a:solidFill>
                <a:latin typeface="Times New Roman"/>
                <a:ea typeface="Times New Roman"/>
                <a:cs typeface="Times New Roman"/>
                <a:sym typeface="Times New Roman"/>
              </a:rPr>
              <a:t>codon</a:t>
            </a:r>
            <a:r>
              <a:rPr lang="en" sz="2800" b="0" i="0" u="none" strike="noStrike" cap="none">
                <a:solidFill>
                  <a:srgbClr val="000000"/>
                </a:solidFill>
                <a:latin typeface="Times New Roman"/>
                <a:ea typeface="Times New Roman"/>
                <a:cs typeface="Times New Roman"/>
                <a:sym typeface="Times New Roman"/>
              </a:rPr>
              <a:t>, and substitution may simply change one codon to another codon for the same amino acid.</a:t>
            </a:r>
          </a:p>
          <a:p>
            <a:pPr marL="742950" marR="0" lvl="1" indent="-285750" algn="l" rtl="0">
              <a:lnSpc>
                <a:spcPct val="100000"/>
              </a:lnSpc>
              <a:spcBef>
                <a:spcPts val="480"/>
              </a:spcBef>
              <a:spcAft>
                <a:spcPts val="0"/>
              </a:spcAft>
              <a:buClr>
                <a:srgbClr val="000000"/>
              </a:buClr>
              <a:buSzPct val="100000"/>
              <a:buFont typeface="Times New Roman"/>
              <a:buChar char="–"/>
            </a:pPr>
            <a:r>
              <a:rPr lang="en" sz="2400" b="0" i="0" u="none" strike="noStrike" cap="none">
                <a:solidFill>
                  <a:srgbClr val="000000"/>
                </a:solidFill>
                <a:latin typeface="Times New Roman"/>
                <a:ea typeface="Times New Roman"/>
                <a:cs typeface="Times New Roman"/>
                <a:sym typeface="Times New Roman"/>
              </a:rPr>
              <a:t>For example:</a:t>
            </a:r>
          </a:p>
          <a:p>
            <a:pPr marL="742950" marR="0" lvl="1" indent="-285750" algn="l" rtl="0">
              <a:lnSpc>
                <a:spcPct val="100000"/>
              </a:lnSpc>
              <a:spcBef>
                <a:spcPts val="480"/>
              </a:spcBef>
              <a:spcAft>
                <a:spcPts val="0"/>
              </a:spcAft>
              <a:buClr>
                <a:srgbClr val="000000"/>
              </a:buClr>
              <a:buSzPct val="25000"/>
              <a:buFont typeface="Times New Roman"/>
              <a:buNone/>
            </a:pPr>
            <a:r>
              <a:rPr lang="en" sz="2400" b="0" i="0" u="none" strike="noStrike" cap="none">
                <a:solidFill>
                  <a:srgbClr val="000000"/>
                </a:solidFill>
                <a:latin typeface="Times New Roman"/>
                <a:ea typeface="Times New Roman"/>
                <a:cs typeface="Times New Roman"/>
                <a:sym typeface="Times New Roman"/>
              </a:rPr>
              <a:t>1. CUU = </a:t>
            </a:r>
            <a:r>
              <a:rPr lang="en" sz="2400" b="0" i="0" u="none" strike="noStrike" cap="none">
                <a:solidFill>
                  <a:srgbClr val="FF0000"/>
                </a:solidFill>
                <a:latin typeface="Times New Roman"/>
                <a:ea typeface="Times New Roman"/>
                <a:cs typeface="Times New Roman"/>
                <a:sym typeface="Times New Roman"/>
              </a:rPr>
              <a:t>Leucine</a:t>
            </a:r>
          </a:p>
          <a:p>
            <a:pPr marL="342900" marR="0" lvl="0" indent="-342900" algn="l" rtl="0">
              <a:lnSpc>
                <a:spcPct val="100000"/>
              </a:lnSpc>
              <a:spcBef>
                <a:spcPts val="56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	  2. Any change in the third base:  CUC, CUA,                     	CUG still codes for the amino acid </a:t>
            </a:r>
            <a:r>
              <a:rPr lang="en" sz="2800" b="0" i="0" u="none" strike="noStrike" cap="none">
                <a:solidFill>
                  <a:srgbClr val="0000FF"/>
                </a:solidFill>
                <a:latin typeface="Times New Roman"/>
                <a:ea typeface="Times New Roman"/>
                <a:cs typeface="Times New Roman"/>
                <a:sym typeface="Times New Roman"/>
              </a:rPr>
              <a:t>Leucine.</a:t>
            </a:r>
            <a:r>
              <a:rPr lang="en" sz="2800" b="0" i="0" u="none" strike="noStrike" cap="none">
                <a:solidFill>
                  <a:schemeClr val="dk1"/>
                </a:solidFill>
                <a:latin typeface="Times New Roman"/>
                <a:ea typeface="Times New Roman"/>
                <a:cs typeface="Times New Roman"/>
                <a:sym typeface="Times New Roman"/>
              </a:rPr>
              <a:t> </a:t>
            </a:r>
          </a:p>
        </p:txBody>
      </p:sp>
      <p:sp>
        <p:nvSpPr>
          <p:cNvPr id="196" name="Shape 196"/>
          <p:cNvSpPr/>
          <p:nvPr/>
        </p:nvSpPr>
        <p:spPr>
          <a:xfrm>
            <a:off x="685800" y="457200"/>
            <a:ext cx="7772399"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77175" y="118025"/>
            <a:ext cx="3538500" cy="728100"/>
          </a:xfrm>
          <a:prstGeom prst="rect">
            <a:avLst/>
          </a:prstGeom>
        </p:spPr>
        <p:txBody>
          <a:bodyPr lIns="91425" tIns="91425" rIns="91425" bIns="91425" anchor="ctr" anchorCtr="0">
            <a:noAutofit/>
          </a:bodyPr>
          <a:lstStyle/>
          <a:p>
            <a:pPr lvl="0" rtl="0">
              <a:spcBef>
                <a:spcPts val="0"/>
              </a:spcBef>
              <a:buNone/>
            </a:pPr>
            <a:r>
              <a:rPr lang="en" sz="3600">
                <a:latin typeface="Indie Flower"/>
                <a:ea typeface="Indie Flower"/>
                <a:cs typeface="Indie Flower"/>
                <a:sym typeface="Indie Flower"/>
              </a:rPr>
              <a:t>Agenda</a:t>
            </a:r>
          </a:p>
        </p:txBody>
      </p:sp>
      <p:sp>
        <p:nvSpPr>
          <p:cNvPr id="84" name="Shape 84"/>
          <p:cNvSpPr txBox="1">
            <a:spLocks noGrp="1"/>
          </p:cNvSpPr>
          <p:nvPr>
            <p:ph type="title"/>
          </p:nvPr>
        </p:nvSpPr>
        <p:spPr>
          <a:xfrm>
            <a:off x="1269525" y="1073200"/>
            <a:ext cx="6842700" cy="3494400"/>
          </a:xfrm>
          <a:prstGeom prst="rect">
            <a:avLst/>
          </a:prstGeom>
        </p:spPr>
        <p:txBody>
          <a:bodyPr lIns="91425" tIns="91425" rIns="91425" bIns="91425" anchor="ctr" anchorCtr="0">
            <a:noAutofit/>
          </a:bodyPr>
          <a:lstStyle/>
          <a:p>
            <a:pPr lvl="0" algn="l" rtl="0">
              <a:spcBef>
                <a:spcPts val="0"/>
              </a:spcBef>
              <a:buNone/>
            </a:pPr>
            <a:endParaRPr sz="2400">
              <a:solidFill>
                <a:srgbClr val="000000"/>
              </a:solidFill>
              <a:latin typeface="Indie Flower"/>
              <a:ea typeface="Indie Flower"/>
              <a:cs typeface="Indie Flower"/>
              <a:sym typeface="Indie Flower"/>
            </a:endParaRPr>
          </a:p>
          <a:p>
            <a:pPr lvl="0" algn="l" rtl="0">
              <a:spcBef>
                <a:spcPts val="0"/>
              </a:spcBef>
              <a:buNone/>
            </a:pPr>
            <a:endParaRPr sz="2400">
              <a:solidFill>
                <a:srgbClr val="000000"/>
              </a:solidFill>
              <a:latin typeface="Indie Flower"/>
              <a:ea typeface="Indie Flower"/>
              <a:cs typeface="Indie Flower"/>
              <a:sym typeface="Indie Flower"/>
            </a:endParaRPr>
          </a:p>
          <a:p>
            <a:pPr lvl="0" algn="l" rtl="0">
              <a:spcBef>
                <a:spcPts val="0"/>
              </a:spcBef>
              <a:buNone/>
            </a:pPr>
            <a:endParaRPr sz="2400">
              <a:solidFill>
                <a:srgbClr val="000000"/>
              </a:solidFill>
              <a:latin typeface="Indie Flower"/>
              <a:ea typeface="Indie Flower"/>
              <a:cs typeface="Indie Flower"/>
              <a:sym typeface="Indie Flower"/>
            </a:endParaRPr>
          </a:p>
          <a:p>
            <a:pPr lvl="0" algn="l" rtl="0">
              <a:spcBef>
                <a:spcPts val="0"/>
              </a:spcBef>
              <a:buNone/>
            </a:pPr>
            <a:endParaRPr sz="2400">
              <a:solidFill>
                <a:srgbClr val="000000"/>
              </a:solidFill>
              <a:latin typeface="Indie Flower"/>
              <a:ea typeface="Indie Flower"/>
              <a:cs typeface="Indie Flower"/>
              <a:sym typeface="Indie Flower"/>
            </a:endParaRPr>
          </a:p>
          <a:p>
            <a:pPr lvl="0" algn="l" rtl="0">
              <a:lnSpc>
                <a:spcPct val="115000"/>
              </a:lnSpc>
              <a:spcBef>
                <a:spcPts val="0"/>
              </a:spcBef>
              <a:buNone/>
            </a:pPr>
            <a:endParaRPr sz="2400">
              <a:solidFill>
                <a:srgbClr val="000000"/>
              </a:solidFill>
              <a:latin typeface="Indie Flower"/>
              <a:ea typeface="Indie Flower"/>
              <a:cs typeface="Indie Flower"/>
              <a:sym typeface="Indie Flower"/>
            </a:endParaRPr>
          </a:p>
          <a:p>
            <a:pPr lvl="0" algn="l" rtl="0">
              <a:lnSpc>
                <a:spcPct val="115000"/>
              </a:lnSpc>
              <a:spcBef>
                <a:spcPts val="0"/>
              </a:spcBef>
              <a:buNone/>
            </a:pPr>
            <a:r>
              <a:rPr lang="en" sz="2400">
                <a:solidFill>
                  <a:srgbClr val="000000"/>
                </a:solidFill>
                <a:latin typeface="Indie Flower"/>
                <a:ea typeface="Indie Flower"/>
                <a:cs typeface="Indie Flower"/>
                <a:sym typeface="Indie Flower"/>
              </a:rPr>
              <a:t>*</a:t>
            </a:r>
            <a:r>
              <a:rPr lang="en" sz="2400" b="0">
                <a:solidFill>
                  <a:srgbClr val="000000"/>
                </a:solidFill>
                <a:latin typeface="Indie Flower"/>
                <a:ea typeface="Indie Flower"/>
                <a:cs typeface="Indie Flower"/>
                <a:sym typeface="Indie Flower"/>
              </a:rPr>
              <a:t>Predict what a DNA piece would look like if a mutation occurs. </a:t>
            </a:r>
            <a:r>
              <a:rPr lang="en" sz="2400">
                <a:solidFill>
                  <a:srgbClr val="000000"/>
                </a:solidFill>
                <a:latin typeface="Indie Flower"/>
                <a:ea typeface="Indie Flower"/>
                <a:cs typeface="Indie Flower"/>
                <a:sym typeface="Indie Flower"/>
              </a:rPr>
              <a:t>[Codon Activity]</a:t>
            </a:r>
          </a:p>
          <a:p>
            <a:pPr lvl="0" algn="l" rtl="0">
              <a:lnSpc>
                <a:spcPct val="115000"/>
              </a:lnSpc>
              <a:spcBef>
                <a:spcPts val="0"/>
              </a:spcBef>
              <a:buNone/>
            </a:pPr>
            <a:r>
              <a:rPr lang="en" sz="2400">
                <a:solidFill>
                  <a:srgbClr val="000000"/>
                </a:solidFill>
                <a:latin typeface="Indie Flower"/>
                <a:ea typeface="Indie Flower"/>
                <a:cs typeface="Indie Flower"/>
                <a:sym typeface="Indie Flower"/>
              </a:rPr>
              <a:t>*</a:t>
            </a:r>
            <a:r>
              <a:rPr lang="en" sz="2400" b="0">
                <a:solidFill>
                  <a:srgbClr val="000000"/>
                </a:solidFill>
                <a:latin typeface="Indie Flower"/>
                <a:ea typeface="Indie Flower"/>
                <a:cs typeface="Indie Flower"/>
                <a:sym typeface="Indie Flower"/>
              </a:rPr>
              <a:t> Differentiate between gene mutations and define chromosome mutations.  </a:t>
            </a:r>
          </a:p>
          <a:p>
            <a:pPr lvl="0" algn="l" rtl="0">
              <a:lnSpc>
                <a:spcPct val="115000"/>
              </a:lnSpc>
              <a:spcBef>
                <a:spcPts val="0"/>
              </a:spcBef>
              <a:buNone/>
            </a:pPr>
            <a:r>
              <a:rPr lang="en" sz="2400">
                <a:solidFill>
                  <a:srgbClr val="000000"/>
                </a:solidFill>
                <a:latin typeface="Indie Flower"/>
                <a:ea typeface="Indie Flower"/>
                <a:cs typeface="Indie Flower"/>
                <a:sym typeface="Indie Flower"/>
              </a:rPr>
              <a:t>[Chromosome/Mutation Notes]</a:t>
            </a:r>
          </a:p>
          <a:p>
            <a:pPr lvl="0" algn="l" rtl="0">
              <a:lnSpc>
                <a:spcPct val="115000"/>
              </a:lnSpc>
              <a:spcBef>
                <a:spcPts val="0"/>
              </a:spcBef>
              <a:buNone/>
            </a:pPr>
            <a:r>
              <a:rPr lang="en" sz="2400">
                <a:solidFill>
                  <a:srgbClr val="000000"/>
                </a:solidFill>
                <a:latin typeface="Indie Flower"/>
                <a:ea typeface="Indie Flower"/>
                <a:cs typeface="Indie Flower"/>
                <a:sym typeface="Indie Flower"/>
              </a:rPr>
              <a:t>*</a:t>
            </a:r>
            <a:r>
              <a:rPr lang="en" sz="2400" b="0">
                <a:solidFill>
                  <a:srgbClr val="000000"/>
                </a:solidFill>
                <a:latin typeface="Indie Flower"/>
                <a:ea typeface="Indie Flower"/>
                <a:cs typeface="Indie Flower"/>
                <a:sym typeface="Indie Flower"/>
              </a:rPr>
              <a:t>Implement how certain mutations cause certain genetic disorders.</a:t>
            </a:r>
          </a:p>
          <a:p>
            <a:pPr lvl="0" algn="l" rtl="0">
              <a:lnSpc>
                <a:spcPct val="115000"/>
              </a:lnSpc>
              <a:spcBef>
                <a:spcPts val="0"/>
              </a:spcBef>
              <a:buNone/>
            </a:pPr>
            <a:r>
              <a:rPr lang="en" sz="2400">
                <a:solidFill>
                  <a:srgbClr val="000000"/>
                </a:solidFill>
                <a:latin typeface="Indie Flower"/>
                <a:ea typeface="Indie Flower"/>
                <a:cs typeface="Indie Flower"/>
                <a:sym typeface="Indie Flower"/>
              </a:rPr>
              <a:t>[Genetic Disorder Project Introduction]</a:t>
            </a:r>
          </a:p>
          <a:p>
            <a:pPr lvl="0" algn="l" rtl="0">
              <a:spcBef>
                <a:spcPts val="0"/>
              </a:spcBef>
              <a:buNone/>
            </a:pPr>
            <a:endParaRPr sz="2400">
              <a:solidFill>
                <a:srgbClr val="000000"/>
              </a:solidFill>
              <a:latin typeface="Indie Flower"/>
              <a:ea typeface="Indie Flower"/>
              <a:cs typeface="Indie Flower"/>
              <a:sym typeface="Indie Flower"/>
            </a:endParaRPr>
          </a:p>
          <a:p>
            <a:pPr lvl="0" algn="l" rtl="0">
              <a:spcBef>
                <a:spcPts val="0"/>
              </a:spcBef>
              <a:buNone/>
            </a:pPr>
            <a:endParaRPr sz="2400"/>
          </a:p>
          <a:p>
            <a:pPr lvl="0" algn="l" rtl="0">
              <a:spcBef>
                <a:spcPts val="0"/>
              </a:spcBef>
              <a:buNone/>
            </a:pPr>
            <a:endParaRPr sz="2400"/>
          </a:p>
          <a:p>
            <a:pPr lvl="0" rt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N. About </a:t>
            </a:r>
            <a:r>
              <a:rPr lang="en" sz="2800" b="0" i="0" u="none" strike="noStrike" cap="none">
                <a:solidFill>
                  <a:srgbClr val="FF0000"/>
                </a:solidFill>
                <a:latin typeface="Times New Roman"/>
                <a:ea typeface="Times New Roman"/>
                <a:cs typeface="Times New Roman"/>
                <a:sym typeface="Times New Roman"/>
              </a:rPr>
              <a:t>30%</a:t>
            </a:r>
            <a:r>
              <a:rPr lang="en" sz="2800" b="0" i="0" u="none" strike="noStrike" cap="none">
                <a:solidFill>
                  <a:srgbClr val="000000"/>
                </a:solidFill>
                <a:latin typeface="Times New Roman"/>
                <a:ea typeface="Times New Roman"/>
                <a:cs typeface="Times New Roman"/>
                <a:sym typeface="Times New Roman"/>
              </a:rPr>
              <a:t> of all substitution mutations produce no changes in proteins.</a:t>
            </a:r>
          </a:p>
          <a:p>
            <a:pPr marL="342900" marR="0" lvl="0" indent="-342900" algn="l" rtl="0">
              <a:lnSpc>
                <a:spcPct val="100000"/>
              </a:lnSpc>
              <a:spcBef>
                <a:spcPts val="64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O. In the remaining </a:t>
            </a:r>
            <a:r>
              <a:rPr lang="en" sz="2800" b="0" i="0" u="none" strike="noStrike" cap="none">
                <a:solidFill>
                  <a:srgbClr val="FF0000"/>
                </a:solidFill>
                <a:latin typeface="Times New Roman"/>
                <a:ea typeface="Times New Roman"/>
                <a:cs typeface="Times New Roman"/>
                <a:sym typeface="Times New Roman"/>
              </a:rPr>
              <a:t>70%</a:t>
            </a:r>
            <a:r>
              <a:rPr lang="en" sz="2800" b="0" i="0" u="none" strike="noStrike" cap="none">
                <a:solidFill>
                  <a:srgbClr val="000000"/>
                </a:solidFill>
                <a:latin typeface="Times New Roman"/>
                <a:ea typeface="Times New Roman"/>
                <a:cs typeface="Times New Roman"/>
                <a:sym typeface="Times New Roman"/>
              </a:rPr>
              <a:t> of point mutations, changed nucleotides cause a different amino acid to be incorporated into a protein.</a:t>
            </a:r>
          </a:p>
          <a:p>
            <a:pPr marL="342900" marR="0" lvl="0" indent="-342900" algn="l" rtl="0">
              <a:lnSpc>
                <a:spcPct val="100000"/>
              </a:lnSpc>
              <a:spcBef>
                <a:spcPts val="64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P. The resulting protein may function </a:t>
            </a:r>
            <a:r>
              <a:rPr lang="en" sz="2800" b="0" i="0" u="none" strike="noStrike" cap="none">
                <a:solidFill>
                  <a:srgbClr val="0000FF"/>
                </a:solidFill>
                <a:latin typeface="Times New Roman"/>
                <a:ea typeface="Times New Roman"/>
                <a:cs typeface="Times New Roman"/>
                <a:sym typeface="Times New Roman"/>
              </a:rPr>
              <a:t>normally</a:t>
            </a:r>
            <a:r>
              <a:rPr lang="en" sz="2800" b="0" i="0" u="none" strike="noStrike" cap="none">
                <a:solidFill>
                  <a:srgbClr val="000000"/>
                </a:solidFill>
                <a:latin typeface="Times New Roman"/>
                <a:ea typeface="Times New Roman"/>
                <a:cs typeface="Times New Roman"/>
                <a:sym typeface="Times New Roman"/>
              </a:rPr>
              <a:t> or may be defective </a:t>
            </a:r>
          </a:p>
        </p:txBody>
      </p:sp>
      <p:sp>
        <p:nvSpPr>
          <p:cNvPr id="202" name="Shape 202"/>
          <p:cNvSpPr/>
          <p:nvPr/>
        </p:nvSpPr>
        <p:spPr>
          <a:xfrm>
            <a:off x="685800" y="457200"/>
            <a:ext cx="7772399"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1487450"/>
            <a:ext cx="5361300" cy="3491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25000"/>
              <a:buFont typeface="Times New Roman"/>
              <a:buNone/>
            </a:pPr>
            <a:r>
              <a:rPr lang="en" sz="2200" b="0" i="0" u="none" strike="noStrike" cap="none">
                <a:solidFill>
                  <a:srgbClr val="000000"/>
                </a:solidFill>
                <a:latin typeface="Times New Roman"/>
                <a:ea typeface="Times New Roman"/>
                <a:cs typeface="Times New Roman"/>
                <a:sym typeface="Times New Roman"/>
              </a:rPr>
              <a:t>A third and very common point mutation occurs when a codon in the middle of a gene is changed to a </a:t>
            </a:r>
            <a:r>
              <a:rPr lang="en" sz="2200" b="0" i="0" u="none" strike="noStrike" cap="none">
                <a:solidFill>
                  <a:srgbClr val="0000FF"/>
                </a:solidFill>
                <a:latin typeface="Times New Roman"/>
                <a:ea typeface="Times New Roman"/>
                <a:cs typeface="Times New Roman"/>
                <a:sym typeface="Times New Roman"/>
              </a:rPr>
              <a:t>stop codon</a:t>
            </a:r>
            <a:r>
              <a:rPr lang="en" sz="2200" b="0" i="0" u="none" strike="noStrike" cap="none">
                <a:solidFill>
                  <a:srgbClr val="000000"/>
                </a:solidFill>
                <a:latin typeface="Times New Roman"/>
                <a:ea typeface="Times New Roman"/>
                <a:cs typeface="Times New Roman"/>
                <a:sym typeface="Times New Roman"/>
              </a:rPr>
              <a:t>. </a:t>
            </a:r>
          </a:p>
          <a:p>
            <a:pPr marL="177800" marR="0" lvl="0" indent="-177800" algn="l" rtl="0">
              <a:lnSpc>
                <a:spcPct val="90000"/>
              </a:lnSpc>
              <a:spcBef>
                <a:spcPts val="560"/>
              </a:spcBef>
              <a:spcAft>
                <a:spcPts val="0"/>
              </a:spcAft>
              <a:buClr>
                <a:schemeClr val="dk1"/>
              </a:buClr>
              <a:buSzPct val="127272"/>
              <a:buFont typeface="Times New Roman"/>
              <a:buNone/>
            </a:pPr>
            <a:endParaRPr sz="22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rgbClr val="000000"/>
              </a:buClr>
              <a:buSzPct val="25000"/>
              <a:buFont typeface="Times New Roman"/>
              <a:buNone/>
            </a:pPr>
            <a:r>
              <a:rPr lang="en" sz="2200" b="0" i="0" u="none" strike="noStrike" cap="none">
                <a:solidFill>
                  <a:srgbClr val="000000"/>
                </a:solidFill>
                <a:latin typeface="Times New Roman"/>
                <a:ea typeface="Times New Roman"/>
                <a:cs typeface="Times New Roman"/>
                <a:sym typeface="Times New Roman"/>
              </a:rPr>
              <a:t>1. For example:  </a:t>
            </a:r>
            <a:r>
              <a:rPr lang="en" sz="2200" b="0" i="0" u="none" strike="noStrike" cap="none">
                <a:solidFill>
                  <a:srgbClr val="0000FF"/>
                </a:solidFill>
                <a:latin typeface="Times New Roman"/>
                <a:ea typeface="Times New Roman"/>
                <a:cs typeface="Times New Roman"/>
                <a:sym typeface="Times New Roman"/>
              </a:rPr>
              <a:t>UGC = Cysteine</a:t>
            </a:r>
            <a:r>
              <a:rPr lang="en" sz="2200" b="0" i="0" u="none" strike="noStrike" cap="none">
                <a:solidFill>
                  <a:srgbClr val="000000"/>
                </a:solidFill>
                <a:latin typeface="Times New Roman"/>
                <a:ea typeface="Times New Roman"/>
                <a:cs typeface="Times New Roman"/>
                <a:sym typeface="Times New Roman"/>
              </a:rPr>
              <a:t>  but</a:t>
            </a:r>
            <a:r>
              <a:rPr lang="en" sz="2200" b="0" i="0" u="none" strike="noStrike" cap="none">
                <a:solidFill>
                  <a:srgbClr val="0000FF"/>
                </a:solidFill>
                <a:latin typeface="Times New Roman"/>
                <a:ea typeface="Times New Roman"/>
                <a:cs typeface="Times New Roman"/>
                <a:sym typeface="Times New Roman"/>
              </a:rPr>
              <a:t> UGA = Stop</a:t>
            </a:r>
          </a:p>
          <a:p>
            <a:pPr marL="342900" marR="0" lvl="0" indent="-342900" algn="l" rtl="0">
              <a:lnSpc>
                <a:spcPct val="90000"/>
              </a:lnSpc>
              <a:spcBef>
                <a:spcPts val="560"/>
              </a:spcBef>
              <a:spcAft>
                <a:spcPts val="0"/>
              </a:spcAft>
              <a:buClr>
                <a:srgbClr val="000000"/>
              </a:buClr>
              <a:buSzPct val="25000"/>
              <a:buFont typeface="Times New Roman"/>
              <a:buNone/>
            </a:pPr>
            <a:r>
              <a:rPr lang="en" sz="2200" b="0" i="0" u="none" strike="noStrike" cap="none">
                <a:solidFill>
                  <a:srgbClr val="000000"/>
                </a:solidFill>
                <a:latin typeface="Times New Roman"/>
                <a:ea typeface="Times New Roman"/>
                <a:cs typeface="Times New Roman"/>
                <a:sym typeface="Times New Roman"/>
              </a:rPr>
              <a:t>2. When genes with this mutation go through protein synthesis, translation is halted before the amino acid chain is completed. </a:t>
            </a:r>
          </a:p>
        </p:txBody>
      </p:sp>
      <p:sp>
        <p:nvSpPr>
          <p:cNvPr id="208" name="Shape 208"/>
          <p:cNvSpPr/>
          <p:nvPr/>
        </p:nvSpPr>
        <p:spPr>
          <a:xfrm>
            <a:off x="685800" y="457200"/>
            <a:ext cx="7772399" cy="857249"/>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1500200"/>
            <a:ext cx="4124100" cy="3086100"/>
          </a:xfrm>
          <a:prstGeom prst="rect">
            <a:avLst/>
          </a:prstGeom>
        </p:spPr>
        <p:txBody>
          <a:bodyPr lIns="91425" tIns="91425" rIns="91425" bIns="91425" anchor="t" anchorCtr="0">
            <a:noAutofit/>
          </a:bodyPr>
          <a:lstStyle/>
          <a:p>
            <a:pPr lvl="0" indent="0" rtl="0">
              <a:lnSpc>
                <a:spcPct val="100000"/>
              </a:lnSpc>
              <a:spcBef>
                <a:spcPts val="0"/>
              </a:spcBef>
              <a:buNone/>
            </a:pPr>
            <a:r>
              <a:rPr lang="en" sz="2800">
                <a:solidFill>
                  <a:srgbClr val="000000"/>
                </a:solidFill>
              </a:rPr>
              <a:t>Q. Silent - </a:t>
            </a:r>
          </a:p>
          <a:p>
            <a:pPr marL="457200" lvl="0" indent="-69850" rtl="0">
              <a:spcBef>
                <a:spcPts val="0"/>
              </a:spcBef>
              <a:buClr>
                <a:srgbClr val="000000"/>
              </a:buClr>
              <a:buSzPct val="50000"/>
              <a:buFont typeface="Arial"/>
              <a:buNone/>
            </a:pPr>
            <a:r>
              <a:rPr lang="en" sz="2200">
                <a:solidFill>
                  <a:srgbClr val="000000"/>
                </a:solidFill>
              </a:rPr>
              <a:t>Resulting in a </a:t>
            </a:r>
            <a:r>
              <a:rPr lang="en" sz="2200" u="sng">
                <a:solidFill>
                  <a:srgbClr val="0000FF"/>
                </a:solidFill>
                <a:hlinkClick r:id="rId3"/>
              </a:rPr>
              <a:t>codon</a:t>
            </a:r>
            <a:r>
              <a:rPr lang="en" sz="2200">
                <a:solidFill>
                  <a:srgbClr val="0000FF"/>
                </a:solidFill>
              </a:rPr>
              <a:t> </a:t>
            </a:r>
            <a:r>
              <a:rPr lang="en" sz="2200">
                <a:solidFill>
                  <a:srgbClr val="000000"/>
                </a:solidFill>
              </a:rPr>
              <a:t>that codes for the same or a different</a:t>
            </a:r>
            <a:r>
              <a:rPr lang="en" sz="2200">
                <a:solidFill>
                  <a:srgbClr val="0000FF"/>
                </a:solidFill>
              </a:rPr>
              <a:t> amino acid</a:t>
            </a:r>
            <a:r>
              <a:rPr lang="en" sz="2200">
                <a:solidFill>
                  <a:srgbClr val="000000"/>
                </a:solidFill>
              </a:rPr>
              <a:t> but without any functional change in the </a:t>
            </a:r>
            <a:r>
              <a:rPr lang="en" sz="2200">
                <a:solidFill>
                  <a:srgbClr val="0000FF"/>
                </a:solidFill>
              </a:rPr>
              <a:t>protein</a:t>
            </a:r>
            <a:r>
              <a:rPr lang="en" sz="2200">
                <a:solidFill>
                  <a:srgbClr val="000000"/>
                </a:solidFill>
              </a:rPr>
              <a:t> product.</a:t>
            </a:r>
          </a:p>
          <a:p>
            <a:pPr lvl="0" indent="0" rtl="0">
              <a:lnSpc>
                <a:spcPct val="100000"/>
              </a:lnSpc>
              <a:spcBef>
                <a:spcPts val="0"/>
              </a:spcBef>
              <a:buNone/>
            </a:pPr>
            <a:endParaRPr sz="2800">
              <a:solidFill>
                <a:srgbClr val="000000"/>
              </a:solidFill>
            </a:endParaRPr>
          </a:p>
          <a:p>
            <a:pPr lvl="0" indent="0" rtl="0">
              <a:lnSpc>
                <a:spcPct val="100000"/>
              </a:lnSpc>
              <a:spcBef>
                <a:spcPts val="0"/>
              </a:spcBef>
              <a:buClr>
                <a:srgbClr val="000000"/>
              </a:buClr>
              <a:buSzPct val="25000"/>
              <a:buFont typeface="Times New Roman"/>
              <a:buNone/>
            </a:pPr>
            <a:endParaRPr sz="2800">
              <a:solidFill>
                <a:srgbClr val="000000"/>
              </a:solidFill>
            </a:endParaRPr>
          </a:p>
          <a:p>
            <a:pPr lvl="0" indent="0" rtl="0">
              <a:lnSpc>
                <a:spcPct val="100000"/>
              </a:lnSpc>
              <a:spcBef>
                <a:spcPts val="0"/>
              </a:spcBef>
              <a:buClr>
                <a:srgbClr val="000000"/>
              </a:buClr>
              <a:buSzPct val="25000"/>
              <a:buFont typeface="Times New Roman"/>
              <a:buNone/>
            </a:pPr>
            <a:endParaRPr sz="2800"/>
          </a:p>
          <a:p>
            <a:pPr lvl="0">
              <a:spcBef>
                <a:spcPts val="0"/>
              </a:spcBef>
              <a:buNone/>
            </a:pPr>
            <a:endParaRPr/>
          </a:p>
        </p:txBody>
      </p:sp>
      <p:sp>
        <p:nvSpPr>
          <p:cNvPr id="214" name="Shape 214"/>
          <p:cNvSpPr/>
          <p:nvPr/>
        </p:nvSpPr>
        <p:spPr>
          <a:xfrm>
            <a:off x="685800" y="409575"/>
            <a:ext cx="7772403" cy="857250"/>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pic>
        <p:nvPicPr>
          <p:cNvPr id="215" name="Shape 215"/>
          <p:cNvPicPr preferRelativeResize="0"/>
          <p:nvPr/>
        </p:nvPicPr>
        <p:blipFill>
          <a:blip r:embed="rId4">
            <a:alphaModFix/>
          </a:blip>
          <a:stretch>
            <a:fillRect/>
          </a:stretch>
        </p:blipFill>
        <p:spPr>
          <a:xfrm>
            <a:off x="4960000" y="2124274"/>
            <a:ext cx="3614624" cy="183795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1485900"/>
            <a:ext cx="4086300" cy="3086100"/>
          </a:xfrm>
          <a:prstGeom prst="rect">
            <a:avLst/>
          </a:prstGeom>
        </p:spPr>
        <p:txBody>
          <a:bodyPr lIns="91425" tIns="91425" rIns="91425" bIns="91425" anchor="t" anchorCtr="0">
            <a:noAutofit/>
          </a:bodyPr>
          <a:lstStyle/>
          <a:p>
            <a:pPr lvl="0" indent="0" rtl="0">
              <a:lnSpc>
                <a:spcPct val="100000"/>
              </a:lnSpc>
              <a:spcBef>
                <a:spcPts val="0"/>
              </a:spcBef>
              <a:buNone/>
            </a:pPr>
            <a:r>
              <a:rPr lang="en" sz="2800">
                <a:solidFill>
                  <a:srgbClr val="000000"/>
                </a:solidFill>
              </a:rPr>
              <a:t>R. Insertion</a:t>
            </a:r>
          </a:p>
          <a:p>
            <a:pPr marL="0" lvl="0" indent="0" rtl="0">
              <a:spcBef>
                <a:spcPts val="0"/>
              </a:spcBef>
              <a:buNone/>
            </a:pPr>
            <a:r>
              <a:rPr lang="en" sz="2400">
                <a:solidFill>
                  <a:srgbClr val="000000"/>
                </a:solidFill>
                <a:highlight>
                  <a:srgbClr val="FFFFFF"/>
                </a:highlight>
              </a:rPr>
              <a:t>is the addition of one or more </a:t>
            </a:r>
            <a:r>
              <a:rPr lang="en" sz="2400">
                <a:solidFill>
                  <a:srgbClr val="000000"/>
                </a:solidFill>
                <a:highlight>
                  <a:srgbClr val="FFFFFF"/>
                </a:highlight>
                <a:hlinkClick r:id="rId3"/>
              </a:rPr>
              <a:t>nucleotide</a:t>
            </a:r>
            <a:r>
              <a:rPr lang="en" sz="2400">
                <a:solidFill>
                  <a:srgbClr val="000000"/>
                </a:solidFill>
                <a:highlight>
                  <a:srgbClr val="FFFFFF"/>
                </a:highlight>
              </a:rPr>
              <a:t> </a:t>
            </a:r>
            <a:r>
              <a:rPr lang="en" sz="2400">
                <a:solidFill>
                  <a:srgbClr val="000000"/>
                </a:solidFill>
                <a:highlight>
                  <a:srgbClr val="FFFFFF"/>
                </a:highlight>
                <a:hlinkClick r:id="rId4"/>
              </a:rPr>
              <a:t>base pairs</a:t>
            </a:r>
            <a:r>
              <a:rPr lang="en" sz="2400">
                <a:solidFill>
                  <a:srgbClr val="000000"/>
                </a:solidFill>
                <a:highlight>
                  <a:srgbClr val="FFFFFF"/>
                </a:highlight>
              </a:rPr>
              <a:t> into a </a:t>
            </a:r>
            <a:r>
              <a:rPr lang="en" sz="2400">
                <a:solidFill>
                  <a:srgbClr val="000000"/>
                </a:solidFill>
                <a:highlight>
                  <a:srgbClr val="FFFFFF"/>
                </a:highlight>
                <a:hlinkClick r:id="rId5"/>
              </a:rPr>
              <a:t>DNA</a:t>
            </a:r>
            <a:r>
              <a:rPr lang="en" sz="2400">
                <a:solidFill>
                  <a:srgbClr val="000000"/>
                </a:solidFill>
                <a:highlight>
                  <a:srgbClr val="FFFFFF"/>
                </a:highlight>
              </a:rPr>
              <a:t> sequence.</a:t>
            </a:r>
          </a:p>
          <a:p>
            <a:pPr lvl="0" indent="0" rtl="0">
              <a:lnSpc>
                <a:spcPct val="100000"/>
              </a:lnSpc>
              <a:spcBef>
                <a:spcPts val="0"/>
              </a:spcBef>
              <a:buNone/>
            </a:pPr>
            <a:r>
              <a:rPr lang="en" sz="2400">
                <a:solidFill>
                  <a:srgbClr val="000000"/>
                </a:solidFill>
              </a:rPr>
              <a:t> </a:t>
            </a:r>
          </a:p>
        </p:txBody>
      </p:sp>
      <p:sp>
        <p:nvSpPr>
          <p:cNvPr id="221" name="Shape 221"/>
          <p:cNvSpPr/>
          <p:nvPr/>
        </p:nvSpPr>
        <p:spPr>
          <a:xfrm>
            <a:off x="685800" y="457200"/>
            <a:ext cx="7772403" cy="857250"/>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Gene Mutations </a:t>
            </a:r>
          </a:p>
        </p:txBody>
      </p:sp>
      <p:pic>
        <p:nvPicPr>
          <p:cNvPr id="222" name="Shape 222"/>
          <p:cNvPicPr preferRelativeResize="0"/>
          <p:nvPr/>
        </p:nvPicPr>
        <p:blipFill>
          <a:blip r:embed="rId6">
            <a:alphaModFix/>
          </a:blip>
          <a:stretch>
            <a:fillRect/>
          </a:stretch>
        </p:blipFill>
        <p:spPr>
          <a:xfrm>
            <a:off x="4772099" y="1897085"/>
            <a:ext cx="3592724" cy="2326613"/>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3200" b="0" i="0" u="none" strike="noStrike" cap="none">
                <a:solidFill>
                  <a:srgbClr val="000000"/>
                </a:solidFill>
                <a:latin typeface="Times New Roman"/>
                <a:ea typeface="Times New Roman"/>
                <a:cs typeface="Times New Roman"/>
                <a:sym typeface="Times New Roman"/>
              </a:rPr>
              <a:t>A. Chromosomal mutations are changes in the </a:t>
            </a:r>
            <a:r>
              <a:rPr lang="en" sz="3200" b="0" i="0" u="none" strike="noStrike" cap="none">
                <a:solidFill>
                  <a:srgbClr val="FF0000"/>
                </a:solidFill>
                <a:latin typeface="Times New Roman"/>
                <a:ea typeface="Times New Roman"/>
                <a:cs typeface="Times New Roman"/>
                <a:sym typeface="Times New Roman"/>
              </a:rPr>
              <a:t>structure</a:t>
            </a:r>
            <a:r>
              <a:rPr lang="en" sz="3200" b="0" i="0" u="none" strike="noStrike" cap="none">
                <a:solidFill>
                  <a:srgbClr val="000000"/>
                </a:solidFill>
                <a:latin typeface="Times New Roman"/>
                <a:ea typeface="Times New Roman"/>
                <a:cs typeface="Times New Roman"/>
                <a:sym typeface="Times New Roman"/>
              </a:rPr>
              <a:t> of a chromosome. </a:t>
            </a:r>
          </a:p>
          <a:p>
            <a:pPr marL="342900" marR="0" lvl="0" indent="-342900" algn="l" rtl="0">
              <a:lnSpc>
                <a:spcPct val="100000"/>
              </a:lnSpc>
              <a:spcBef>
                <a:spcPts val="640"/>
              </a:spcBef>
              <a:spcAft>
                <a:spcPts val="0"/>
              </a:spcAft>
              <a:buClr>
                <a:schemeClr val="dk1"/>
              </a:buClr>
              <a:buSzPct val="100000"/>
              <a:buFont typeface="Times New Roman"/>
              <a:buNone/>
            </a:pPr>
            <a:endParaRPr sz="3200" b="0" i="0" u="none" strike="noStrike" cap="none">
              <a:solidFill>
                <a:srgbClr val="000000"/>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ct val="1000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228" name="Shape 228"/>
          <p:cNvSpPr/>
          <p:nvPr/>
        </p:nvSpPr>
        <p:spPr>
          <a:xfrm>
            <a:off x="685800" y="457200"/>
            <a:ext cx="7893130" cy="652638"/>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FF00FF"/>
                </a:solidFill>
                <a:latin typeface="Arial"/>
              </a:rPr>
              <a:t>III. Chromosomal Mutations</a:t>
            </a:r>
          </a:p>
        </p:txBody>
      </p:sp>
      <p:pic>
        <p:nvPicPr>
          <p:cNvPr id="229" name="Shape 229" descr="http://www.people.virginia.edu/~rjh9u/gif/chromdeltanim.gif"/>
          <p:cNvPicPr preferRelativeResize="0"/>
          <p:nvPr/>
        </p:nvPicPr>
        <p:blipFill rotWithShape="1">
          <a:blip r:embed="rId3">
            <a:alphaModFix/>
          </a:blip>
          <a:srcRect/>
          <a:stretch/>
        </p:blipFill>
        <p:spPr>
          <a:xfrm>
            <a:off x="5867400" y="2228850"/>
            <a:ext cx="2697161" cy="26289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371500" y="828850"/>
            <a:ext cx="7972500" cy="4228800"/>
          </a:xfrm>
          <a:prstGeom prst="rect">
            <a:avLst/>
          </a:prstGeom>
        </p:spPr>
        <p:txBody>
          <a:bodyPr lIns="91425" tIns="91425" rIns="91425" bIns="91425" anchor="t" anchorCtr="0">
            <a:noAutofit/>
          </a:bodyPr>
          <a:lstStyle/>
          <a:p>
            <a:pPr marL="457200" lvl="0" indent="-368300" rtl="0">
              <a:spcBef>
                <a:spcPts val="0"/>
              </a:spcBef>
              <a:buClr>
                <a:srgbClr val="000000"/>
              </a:buClr>
              <a:buSzPct val="100000"/>
            </a:pPr>
            <a:r>
              <a:rPr lang="en" sz="2200" b="1">
                <a:solidFill>
                  <a:srgbClr val="000000"/>
                </a:solidFill>
              </a:rPr>
              <a:t>Deletion </a:t>
            </a:r>
          </a:p>
          <a:p>
            <a:pPr marL="914400" lvl="1" indent="-368300" rtl="0">
              <a:spcBef>
                <a:spcPts val="0"/>
              </a:spcBef>
              <a:buClr>
                <a:srgbClr val="000000"/>
              </a:buClr>
              <a:buSzPct val="100000"/>
            </a:pPr>
            <a:r>
              <a:rPr lang="en" sz="2200">
                <a:solidFill>
                  <a:srgbClr val="222222"/>
                </a:solidFill>
                <a:highlight>
                  <a:srgbClr val="FFFFFF"/>
                </a:highlight>
              </a:rPr>
              <a:t>a part of a chromosome or a sequence of DNA is lost during DNA replication</a:t>
            </a:r>
            <a:r>
              <a:rPr lang="en" sz="2200">
                <a:solidFill>
                  <a:srgbClr val="222222"/>
                </a:solidFill>
                <a:highlight>
                  <a:srgbClr val="FFFFFF"/>
                </a:highlight>
                <a:latin typeface="Roboto"/>
                <a:ea typeface="Roboto"/>
                <a:cs typeface="Roboto"/>
                <a:sym typeface="Roboto"/>
              </a:rPr>
              <a:t>.</a:t>
            </a:r>
          </a:p>
          <a:p>
            <a:pPr marL="457200" lvl="0" indent="-368300" rtl="0">
              <a:spcBef>
                <a:spcPts val="0"/>
              </a:spcBef>
              <a:buClr>
                <a:srgbClr val="000000"/>
              </a:buClr>
              <a:buSzPct val="100000"/>
            </a:pPr>
            <a:r>
              <a:rPr lang="en" sz="2200" b="1">
                <a:solidFill>
                  <a:srgbClr val="000000"/>
                </a:solidFill>
              </a:rPr>
              <a:t>Translocation </a:t>
            </a:r>
          </a:p>
          <a:p>
            <a:pPr marL="914400" lvl="1" indent="-368300" rtl="0">
              <a:spcBef>
                <a:spcPts val="0"/>
              </a:spcBef>
              <a:buClr>
                <a:srgbClr val="000000"/>
              </a:buClr>
              <a:buSzPct val="100000"/>
            </a:pPr>
            <a:r>
              <a:rPr lang="en" sz="2200">
                <a:solidFill>
                  <a:srgbClr val="000000"/>
                </a:solidFill>
                <a:highlight>
                  <a:srgbClr val="FFFFFF"/>
                </a:highlight>
              </a:rPr>
              <a:t>Takes place when a portion of a chromosome is relocated. The genes from one chromosome can move to another position on the same chromosome; they can become incorporated into a different chromosome.</a:t>
            </a:r>
          </a:p>
          <a:p>
            <a:pPr marL="457200" lvl="0" indent="-368300" rtl="0">
              <a:spcBef>
                <a:spcPts val="0"/>
              </a:spcBef>
              <a:buClr>
                <a:srgbClr val="000000"/>
              </a:buClr>
              <a:buSzPct val="100000"/>
            </a:pPr>
            <a:r>
              <a:rPr lang="en" sz="2200" b="1">
                <a:solidFill>
                  <a:srgbClr val="000000"/>
                </a:solidFill>
              </a:rPr>
              <a:t>Inversion</a:t>
            </a:r>
          </a:p>
          <a:p>
            <a:pPr marL="914400" lvl="1" indent="-368300" rtl="0">
              <a:spcBef>
                <a:spcPts val="0"/>
              </a:spcBef>
              <a:buClr>
                <a:srgbClr val="000000"/>
              </a:buClr>
              <a:buSzPct val="100000"/>
            </a:pPr>
            <a:r>
              <a:rPr lang="en" sz="2200">
                <a:solidFill>
                  <a:srgbClr val="000000"/>
                </a:solidFill>
              </a:rPr>
              <a:t>A chromosome breaks at two points - middle piece of the chromosome flips around and gets re-inserted</a:t>
            </a:r>
          </a:p>
          <a:p>
            <a:pPr marL="457200" lvl="0" indent="0" rtl="0">
              <a:spcBef>
                <a:spcPts val="0"/>
              </a:spcBef>
              <a:buNone/>
            </a:pPr>
            <a:endParaRPr sz="1200">
              <a:solidFill>
                <a:srgbClr val="000000"/>
              </a:solidFill>
              <a:latin typeface="Georgia"/>
              <a:ea typeface="Georgia"/>
              <a:cs typeface="Georgia"/>
              <a:sym typeface="Georgia"/>
            </a:endParaRPr>
          </a:p>
        </p:txBody>
      </p:sp>
      <p:sp>
        <p:nvSpPr>
          <p:cNvPr id="235" name="Shape 235"/>
          <p:cNvSpPr/>
          <p:nvPr/>
        </p:nvSpPr>
        <p:spPr>
          <a:xfrm>
            <a:off x="285750" y="157149"/>
            <a:ext cx="7858137" cy="595500"/>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FF00FF"/>
                </a:solidFill>
                <a:latin typeface="Arial"/>
              </a:rPr>
              <a:t>Chromosomal Mutations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descr="http://www.accessexcellence.org/AB/GG/mutation.gif"/>
          <p:cNvPicPr preferRelativeResize="0"/>
          <p:nvPr/>
        </p:nvPicPr>
        <p:blipFill rotWithShape="1">
          <a:blip r:embed="rId3">
            <a:alphaModFix/>
          </a:blip>
          <a:srcRect t="19250"/>
          <a:stretch/>
        </p:blipFill>
        <p:spPr>
          <a:xfrm>
            <a:off x="1604625" y="942975"/>
            <a:ext cx="6077100" cy="3557700"/>
          </a:xfrm>
          <a:prstGeom prst="rect">
            <a:avLst/>
          </a:prstGeom>
          <a:noFill/>
          <a:ln>
            <a:noFill/>
          </a:ln>
        </p:spPr>
      </p:pic>
      <p:sp>
        <p:nvSpPr>
          <p:cNvPr id="241" name="Shape 241"/>
          <p:cNvSpPr txBox="1"/>
          <p:nvPr/>
        </p:nvSpPr>
        <p:spPr>
          <a:xfrm>
            <a:off x="1447800" y="685800"/>
            <a:ext cx="1752600" cy="342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2" name="Shape 242"/>
          <p:cNvSpPr txBox="1"/>
          <p:nvPr/>
        </p:nvSpPr>
        <p:spPr>
          <a:xfrm>
            <a:off x="484375" y="736725"/>
            <a:ext cx="1600200" cy="342900"/>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a:spLocks noGrp="1"/>
          </p:cNvSpPr>
          <p:nvPr>
            <p:ph type="clipArt" idx="2"/>
          </p:nvPr>
        </p:nvSpPr>
        <p:spPr>
          <a:xfrm>
            <a:off x="861875" y="1755250"/>
            <a:ext cx="3453300" cy="2654400"/>
          </a:xfrm>
          <a:prstGeom prst="rect">
            <a:avLst/>
          </a:prstGeom>
        </p:spPr>
        <p:txBody>
          <a:bodyPr lIns="91425" tIns="91425" rIns="91425" bIns="91425" anchor="t" anchorCtr="0">
            <a:noAutofit/>
          </a:bodyPr>
          <a:lstStyle/>
          <a:p>
            <a:pPr marL="0" lvl="0" indent="0" rtl="0">
              <a:lnSpc>
                <a:spcPct val="115000"/>
              </a:lnSpc>
              <a:spcBef>
                <a:spcPts val="0"/>
              </a:spcBef>
              <a:buNone/>
            </a:pPr>
            <a:r>
              <a:rPr lang="en" sz="1800">
                <a:solidFill>
                  <a:srgbClr val="222222"/>
                </a:solidFill>
                <a:highlight>
                  <a:srgbClr val="FFFFFF"/>
                </a:highlight>
              </a:rPr>
              <a:t>A</a:t>
            </a:r>
            <a:r>
              <a:rPr lang="en" sz="1800">
                <a:solidFill>
                  <a:srgbClr val="0000FF"/>
                </a:solidFill>
                <a:highlight>
                  <a:srgbClr val="FFFFFF"/>
                </a:highlight>
              </a:rPr>
              <a:t> </a:t>
            </a:r>
            <a:r>
              <a:rPr lang="en" sz="1800" b="1">
                <a:solidFill>
                  <a:srgbClr val="0000FF"/>
                </a:solidFill>
                <a:highlight>
                  <a:srgbClr val="FFFFFF"/>
                </a:highlight>
              </a:rPr>
              <a:t>genetic disorder</a:t>
            </a:r>
            <a:r>
              <a:rPr lang="en" sz="1800">
                <a:solidFill>
                  <a:srgbClr val="222222"/>
                </a:solidFill>
                <a:highlight>
                  <a:srgbClr val="FFFFFF"/>
                </a:highlight>
              </a:rPr>
              <a:t> is a </a:t>
            </a:r>
            <a:r>
              <a:rPr lang="en" sz="1800" b="1">
                <a:solidFill>
                  <a:srgbClr val="0000FF"/>
                </a:solidFill>
                <a:highlight>
                  <a:srgbClr val="FFFFFF"/>
                </a:highlight>
              </a:rPr>
              <a:t>genetic</a:t>
            </a:r>
            <a:r>
              <a:rPr lang="en" sz="1800">
                <a:solidFill>
                  <a:srgbClr val="222222"/>
                </a:solidFill>
                <a:highlight>
                  <a:srgbClr val="FFFFFF"/>
                </a:highlight>
              </a:rPr>
              <a:t> problem caused by one or more </a:t>
            </a:r>
            <a:r>
              <a:rPr lang="en" sz="1800">
                <a:solidFill>
                  <a:srgbClr val="0000FF"/>
                </a:solidFill>
                <a:highlight>
                  <a:srgbClr val="FFFFFF"/>
                </a:highlight>
              </a:rPr>
              <a:t>abnormalities</a:t>
            </a:r>
            <a:r>
              <a:rPr lang="en" sz="1800">
                <a:solidFill>
                  <a:srgbClr val="222222"/>
                </a:solidFill>
                <a:highlight>
                  <a:srgbClr val="FFFFFF"/>
                </a:highlight>
              </a:rPr>
              <a:t> in the </a:t>
            </a:r>
            <a:r>
              <a:rPr lang="en" sz="1800">
                <a:solidFill>
                  <a:srgbClr val="0000FF"/>
                </a:solidFill>
                <a:highlight>
                  <a:srgbClr val="FFFFFF"/>
                </a:highlight>
              </a:rPr>
              <a:t>genome</a:t>
            </a:r>
            <a:r>
              <a:rPr lang="en" sz="1800">
                <a:solidFill>
                  <a:srgbClr val="222222"/>
                </a:solidFill>
                <a:highlight>
                  <a:srgbClr val="FFFFFF"/>
                </a:highlight>
              </a:rPr>
              <a:t>, especially a condition that is present from birth (congenital). Most </a:t>
            </a:r>
            <a:r>
              <a:rPr lang="en" sz="1800" b="1">
                <a:solidFill>
                  <a:srgbClr val="222222"/>
                </a:solidFill>
                <a:highlight>
                  <a:srgbClr val="FFFFFF"/>
                </a:highlight>
              </a:rPr>
              <a:t>genetic disorders</a:t>
            </a:r>
            <a:r>
              <a:rPr lang="en" sz="1800">
                <a:solidFill>
                  <a:srgbClr val="222222"/>
                </a:solidFill>
                <a:highlight>
                  <a:srgbClr val="FFFFFF"/>
                </a:highlight>
              </a:rPr>
              <a:t> are quite rare and affect one person in every several thousands or millions.</a:t>
            </a:r>
          </a:p>
        </p:txBody>
      </p:sp>
      <p:pic>
        <p:nvPicPr>
          <p:cNvPr id="248" name="Shape 248"/>
          <p:cNvPicPr preferRelativeResize="0"/>
          <p:nvPr/>
        </p:nvPicPr>
        <p:blipFill>
          <a:blip r:embed="rId3">
            <a:alphaModFix/>
          </a:blip>
          <a:stretch>
            <a:fillRect/>
          </a:stretch>
        </p:blipFill>
        <p:spPr>
          <a:xfrm>
            <a:off x="4920625" y="1552150"/>
            <a:ext cx="3676650" cy="2857500"/>
          </a:xfrm>
          <a:prstGeom prst="rect">
            <a:avLst/>
          </a:prstGeom>
          <a:noFill/>
          <a:ln>
            <a:noFill/>
          </a:ln>
        </p:spPr>
      </p:pic>
      <p:sp>
        <p:nvSpPr>
          <p:cNvPr id="249" name="Shape 249"/>
          <p:cNvSpPr/>
          <p:nvPr/>
        </p:nvSpPr>
        <p:spPr>
          <a:xfrm>
            <a:off x="333625" y="179951"/>
            <a:ext cx="6728276" cy="1372202"/>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FF"/>
                </a:solidFill>
                <a:latin typeface="Arial"/>
              </a:rPr>
              <a:t>What is a </a:t>
            </a:r>
            <a:br>
              <a:rPr b="0" i="0">
                <a:ln w="9525" cap="flat" cmpd="sng">
                  <a:solidFill>
                    <a:srgbClr val="000000"/>
                  </a:solidFill>
                  <a:prstDash val="solid"/>
                  <a:miter/>
                  <a:headEnd type="none" w="med" len="med"/>
                  <a:tailEnd type="none" w="med" len="med"/>
                </a:ln>
                <a:solidFill>
                  <a:srgbClr val="00FFFF"/>
                </a:solidFill>
                <a:latin typeface="Arial"/>
              </a:rPr>
            </a:br>
            <a:r>
              <a:rPr b="0" i="0">
                <a:ln w="9525" cap="flat" cmpd="sng">
                  <a:solidFill>
                    <a:srgbClr val="000000"/>
                  </a:solidFill>
                  <a:prstDash val="solid"/>
                  <a:miter/>
                  <a:headEnd type="none" w="med" len="med"/>
                  <a:tailEnd type="none" w="med" len="med"/>
                </a:ln>
                <a:solidFill>
                  <a:srgbClr val="00FFFF"/>
                </a:solidFill>
                <a:latin typeface="Arial"/>
              </a:rPr>
              <a:t>genetic disorder?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685800" y="457200"/>
            <a:ext cx="4383600" cy="857400"/>
          </a:xfrm>
          <a:prstGeom prst="rect">
            <a:avLst/>
          </a:prstGeom>
        </p:spPr>
        <p:txBody>
          <a:bodyPr lIns="91425" tIns="91425" rIns="91425" bIns="91425" anchor="ctr" anchorCtr="0">
            <a:noAutofit/>
          </a:bodyPr>
          <a:lstStyle/>
          <a:p>
            <a:pPr lvl="0" algn="l">
              <a:spcBef>
                <a:spcPts val="0"/>
              </a:spcBef>
              <a:buNone/>
            </a:pPr>
            <a:r>
              <a:rPr lang="en">
                <a:solidFill>
                  <a:srgbClr val="000000"/>
                </a:solidFill>
                <a:latin typeface="Indie Flower"/>
                <a:ea typeface="Indie Flower"/>
                <a:cs typeface="Indie Flower"/>
                <a:sym typeface="Indie Flower"/>
              </a:rPr>
              <a:t>Genetic Disorder </a:t>
            </a:r>
          </a:p>
        </p:txBody>
      </p:sp>
      <p:pic>
        <p:nvPicPr>
          <p:cNvPr id="255" name="Shape 255"/>
          <p:cNvPicPr preferRelativeResize="0"/>
          <p:nvPr/>
        </p:nvPicPr>
        <p:blipFill>
          <a:blip r:embed="rId3">
            <a:alphaModFix/>
          </a:blip>
          <a:stretch>
            <a:fillRect/>
          </a:stretch>
        </p:blipFill>
        <p:spPr>
          <a:xfrm>
            <a:off x="5221175" y="158300"/>
            <a:ext cx="2955924" cy="1948600"/>
          </a:xfrm>
          <a:prstGeom prst="rect">
            <a:avLst/>
          </a:prstGeom>
          <a:noFill/>
          <a:ln>
            <a:noFill/>
          </a:ln>
        </p:spPr>
      </p:pic>
      <p:sp>
        <p:nvSpPr>
          <p:cNvPr id="256" name="Shape 256"/>
          <p:cNvSpPr txBox="1"/>
          <p:nvPr/>
        </p:nvSpPr>
        <p:spPr>
          <a:xfrm>
            <a:off x="870200" y="2099525"/>
            <a:ext cx="7373400" cy="2665800"/>
          </a:xfrm>
          <a:prstGeom prst="rect">
            <a:avLst/>
          </a:prstGeom>
          <a:noFill/>
          <a:ln>
            <a:noFill/>
          </a:ln>
        </p:spPr>
        <p:txBody>
          <a:bodyPr lIns="91425" tIns="91425" rIns="91425" bIns="91425" anchor="t" anchorCtr="0">
            <a:noAutofit/>
          </a:bodyPr>
          <a:lstStyle/>
          <a:p>
            <a:pPr marL="457200" lvl="0" indent="-457200" rtl="0">
              <a:spcBef>
                <a:spcPts val="0"/>
              </a:spcBef>
              <a:buSzPct val="100000"/>
              <a:buFont typeface="Indie Flower"/>
              <a:buChar char="❖"/>
            </a:pPr>
            <a:r>
              <a:rPr lang="en" sz="3600">
                <a:latin typeface="Indie Flower"/>
                <a:ea typeface="Indie Flower"/>
                <a:cs typeface="Indie Flower"/>
                <a:sym typeface="Indie Flower"/>
              </a:rPr>
              <a:t>Introduction</a:t>
            </a:r>
          </a:p>
          <a:p>
            <a:pPr marL="457200" lvl="0" indent="-457200" rtl="0">
              <a:spcBef>
                <a:spcPts val="0"/>
              </a:spcBef>
              <a:buSzPct val="100000"/>
              <a:buFont typeface="Indie Flower"/>
              <a:buChar char="❖"/>
            </a:pPr>
            <a:r>
              <a:rPr lang="en" sz="3600">
                <a:latin typeface="Indie Flower"/>
                <a:ea typeface="Indie Flower"/>
                <a:cs typeface="Indie Flower"/>
                <a:sym typeface="Indie Flower"/>
              </a:rPr>
              <a:t>Project contains </a:t>
            </a:r>
            <a:r>
              <a:rPr lang="en" sz="3600" b="1">
                <a:latin typeface="Indie Flower"/>
                <a:ea typeface="Indie Flower"/>
                <a:cs typeface="Indie Flower"/>
                <a:sym typeface="Indie Flower"/>
              </a:rPr>
              <a:t>checkpoints</a:t>
            </a:r>
            <a:r>
              <a:rPr lang="en" sz="3600">
                <a:latin typeface="Indie Flower"/>
                <a:ea typeface="Indie Flower"/>
                <a:cs typeface="Indie Flower"/>
                <a:sym typeface="Indie Flower"/>
              </a:rPr>
              <a:t> - see me to sign off! </a:t>
            </a:r>
          </a:p>
          <a:p>
            <a:pPr marL="457200" lvl="0" indent="-457200" rtl="0">
              <a:spcBef>
                <a:spcPts val="0"/>
              </a:spcBef>
              <a:buSzPct val="100000"/>
              <a:buFont typeface="Indie Flower"/>
              <a:buChar char="❖"/>
            </a:pPr>
            <a:r>
              <a:rPr lang="en" sz="3600" b="1">
                <a:latin typeface="Indie Flower"/>
                <a:ea typeface="Indie Flower"/>
                <a:cs typeface="Indie Flower"/>
                <a:sym typeface="Indie Flower"/>
              </a:rPr>
              <a:t>Check point #1 DUE AT END OF PERIOD!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685800" y="457200"/>
            <a:ext cx="7772400" cy="857400"/>
          </a:xfrm>
          <a:prstGeom prst="rect">
            <a:avLst/>
          </a:prstGeom>
        </p:spPr>
        <p:txBody>
          <a:bodyPr lIns="91425" tIns="91425" rIns="91425" bIns="91425" anchor="ctr" anchorCtr="0">
            <a:noAutofit/>
          </a:bodyPr>
          <a:lstStyle/>
          <a:p>
            <a:pPr lvl="0" algn="l">
              <a:spcBef>
                <a:spcPts val="0"/>
              </a:spcBef>
              <a:buNone/>
            </a:pPr>
            <a:r>
              <a:rPr lang="en" b="1">
                <a:solidFill>
                  <a:srgbClr val="000000"/>
                </a:solidFill>
                <a:latin typeface="Indie Flower"/>
                <a:ea typeface="Indie Flower"/>
                <a:cs typeface="Indie Flower"/>
                <a:sym typeface="Indie Flower"/>
              </a:rPr>
              <a:t>Exit!  </a:t>
            </a:r>
          </a:p>
        </p:txBody>
      </p:sp>
      <p:sp>
        <p:nvSpPr>
          <p:cNvPr id="262" name="Shape 262"/>
          <p:cNvSpPr>
            <a:spLocks noGrp="1"/>
          </p:cNvSpPr>
          <p:nvPr>
            <p:ph type="clipArt" idx="2"/>
          </p:nvPr>
        </p:nvSpPr>
        <p:spPr>
          <a:xfrm>
            <a:off x="685800" y="1485900"/>
            <a:ext cx="3810000" cy="3086100"/>
          </a:xfrm>
          <a:prstGeom prst="rect">
            <a:avLst/>
          </a:prstGeom>
        </p:spPr>
        <p:txBody>
          <a:bodyPr lIns="91425" tIns="91425" rIns="91425" bIns="91425" anchor="t" anchorCtr="0">
            <a:noAutofit/>
          </a:bodyPr>
          <a:lstStyle/>
          <a:p>
            <a:pPr lvl="0">
              <a:spcBef>
                <a:spcPts val="0"/>
              </a:spcBef>
              <a:buNone/>
            </a:pPr>
            <a:r>
              <a:rPr lang="en" dirty="0">
                <a:solidFill>
                  <a:srgbClr val="000000"/>
                </a:solidFill>
              </a:rPr>
              <a:t>Video link</a:t>
            </a:r>
          </a:p>
        </p:txBody>
      </p:sp>
      <p:sp>
        <p:nvSpPr>
          <p:cNvPr id="263" name="Shape 263"/>
          <p:cNvSpPr txBox="1">
            <a:spLocks noGrp="1"/>
          </p:cNvSpPr>
          <p:nvPr>
            <p:ph type="body" idx="1"/>
          </p:nvPr>
        </p:nvSpPr>
        <p:spPr>
          <a:xfrm>
            <a:off x="4648200" y="1485900"/>
            <a:ext cx="3810000" cy="3086100"/>
          </a:xfrm>
          <a:prstGeom prst="rect">
            <a:avLst/>
          </a:prstGeom>
        </p:spPr>
        <p:txBody>
          <a:bodyPr lIns="91425" tIns="91425" rIns="91425" bIns="91425" anchor="t" anchorCtr="0">
            <a:noAutofit/>
          </a:bodyPr>
          <a:lstStyle/>
          <a:p>
            <a:pPr lvl="0">
              <a:spcBef>
                <a:spcPts val="0"/>
              </a:spcBef>
              <a:buNone/>
            </a:pPr>
            <a:r>
              <a:rPr lang="en" sz="3600">
                <a:solidFill>
                  <a:srgbClr val="000000"/>
                </a:solidFill>
                <a:latin typeface="Indie Flower"/>
                <a:ea typeface="Indie Flower"/>
                <a:cs typeface="Indie Flower"/>
                <a:sym typeface="Indie Flower"/>
              </a:rPr>
              <a:t>Are mutations beneficial or harmful? </a:t>
            </a:r>
          </a:p>
          <a:p>
            <a:pPr lvl="0">
              <a:spcBef>
                <a:spcPts val="0"/>
              </a:spcBef>
              <a:buNone/>
            </a:pPr>
            <a:endParaRPr>
              <a:solidFill>
                <a:srgbClr val="000000"/>
              </a:solidFill>
            </a:endParaRPr>
          </a:p>
          <a:p>
            <a:pPr lvl="0">
              <a:spcBef>
                <a:spcPts val="0"/>
              </a:spcBef>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533250" y="338100"/>
            <a:ext cx="5900700" cy="4467300"/>
          </a:xfrm>
          <a:prstGeom prst="rect">
            <a:avLst/>
          </a:prstGeom>
        </p:spPr>
        <p:txBody>
          <a:bodyPr lIns="91425" tIns="91425" rIns="91425" bIns="91425" anchor="ctr" anchorCtr="0">
            <a:noAutofit/>
          </a:bodyPr>
          <a:lstStyle/>
          <a:p>
            <a:pPr lvl="0" algn="l" rtl="0">
              <a:spcBef>
                <a:spcPts val="0"/>
              </a:spcBef>
              <a:buNone/>
            </a:pPr>
            <a:endParaRPr sz="3000">
              <a:latin typeface="Indie Flower"/>
              <a:ea typeface="Indie Flower"/>
              <a:cs typeface="Indie Flower"/>
              <a:sym typeface="Indie Flow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685800" y="457200"/>
            <a:ext cx="7772400" cy="857400"/>
          </a:xfrm>
          <a:prstGeom prst="rect">
            <a:avLst/>
          </a:prstGeom>
        </p:spPr>
        <p:txBody>
          <a:bodyPr lIns="91425" tIns="91425" rIns="91425" bIns="91425" anchor="ctr" anchorCtr="0">
            <a:noAutofit/>
          </a:bodyPr>
          <a:lstStyle/>
          <a:p>
            <a:pPr lvl="0">
              <a:spcBef>
                <a:spcPts val="0"/>
              </a:spcBef>
              <a:buNone/>
            </a:pPr>
            <a:r>
              <a:rPr lang="en">
                <a:solidFill>
                  <a:srgbClr val="000000"/>
                </a:solidFill>
              </a:rPr>
              <a:t>Have a good weekend!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a:spcBef>
                <a:spcPts val="0"/>
              </a:spcBef>
              <a:buNone/>
            </a:pPr>
            <a:r>
              <a:rPr lang="en">
                <a:latin typeface="Indie Flower"/>
                <a:ea typeface="Indie Flower"/>
                <a:cs typeface="Indie Flower"/>
                <a:sym typeface="Indie Flower"/>
              </a:rPr>
              <a:t>Codon Activity</a:t>
            </a:r>
          </a:p>
        </p:txBody>
      </p:sp>
      <p:sp>
        <p:nvSpPr>
          <p:cNvPr id="95" name="Shape 95"/>
          <p:cNvSpPr txBox="1">
            <a:spLocks noGrp="1"/>
          </p:cNvSpPr>
          <p:nvPr>
            <p:ph type="subTitle" idx="1"/>
          </p:nvPr>
        </p:nvSpPr>
        <p:spPr>
          <a:xfrm>
            <a:off x="265500" y="2845222"/>
            <a:ext cx="4045200" cy="13455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txBox="1">
            <a:spLocks noGrp="1"/>
          </p:cNvSpPr>
          <p:nvPr>
            <p:ph type="body" idx="1"/>
          </p:nvPr>
        </p:nvSpPr>
        <p:spPr>
          <a:xfrm>
            <a:off x="311700" y="1228675"/>
            <a:ext cx="3999900" cy="33402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txBox="1">
            <a:spLocks noGrp="1"/>
          </p:cNvSpPr>
          <p:nvPr>
            <p:ph type="body" idx="2"/>
          </p:nvPr>
        </p:nvSpPr>
        <p:spPr>
          <a:xfrm>
            <a:off x="4832400" y="1228675"/>
            <a:ext cx="3999900" cy="33402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p:nvPr/>
        </p:nvSpPr>
        <p:spPr>
          <a:xfrm>
            <a:off x="375662" y="761425"/>
            <a:ext cx="8392665" cy="1507324"/>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gradFill>
                  <a:gsLst>
                    <a:gs pos="0">
                      <a:srgbClr val="FF6600"/>
                    </a:gs>
                    <a:gs pos="100000">
                      <a:srgbClr val="FF9900"/>
                    </a:gs>
                  </a:gsLst>
                  <a:lin ang="5400012" scaled="0"/>
                </a:gradFill>
                <a:latin typeface="Arial"/>
              </a:rPr>
              <a:t>Chromosomal  and  Gene Mutations</a:t>
            </a:r>
          </a:p>
        </p:txBody>
      </p:sp>
      <p:pic>
        <p:nvPicPr>
          <p:cNvPr id="116" name="Shape 116" descr="http://flybase.bio.indiana.edu/images/lk/Anatomy/Head/R_Turner_Micrographs/antp-head.jpg"/>
          <p:cNvPicPr preferRelativeResize="0"/>
          <p:nvPr/>
        </p:nvPicPr>
        <p:blipFill rotWithShape="1">
          <a:blip r:embed="rId3">
            <a:alphaModFix/>
          </a:blip>
          <a:srcRect/>
          <a:stretch/>
        </p:blipFill>
        <p:spPr>
          <a:xfrm>
            <a:off x="5257800" y="2914650"/>
            <a:ext cx="2895600" cy="1628700"/>
          </a:xfrm>
          <a:prstGeom prst="rect">
            <a:avLst/>
          </a:prstGeom>
          <a:noFill/>
          <a:ln>
            <a:noFill/>
          </a:ln>
        </p:spPr>
      </p:pic>
      <p:pic>
        <p:nvPicPr>
          <p:cNvPr id="117" name="Shape 117" descr="http://flybase.bio.indiana.edu/images/lk/Anatomy/Head/R_Turner_Micrographs/wild-type-head.jpg"/>
          <p:cNvPicPr preferRelativeResize="0"/>
          <p:nvPr/>
        </p:nvPicPr>
        <p:blipFill rotWithShape="1">
          <a:blip r:embed="rId4">
            <a:alphaModFix/>
          </a:blip>
          <a:srcRect/>
          <a:stretch/>
        </p:blipFill>
        <p:spPr>
          <a:xfrm>
            <a:off x="533400" y="2914650"/>
            <a:ext cx="2895600" cy="1628700"/>
          </a:xfrm>
          <a:prstGeom prst="rect">
            <a:avLst/>
          </a:prstGeom>
          <a:noFill/>
          <a:ln>
            <a:noFill/>
          </a:ln>
        </p:spPr>
      </p:pic>
      <p:sp>
        <p:nvSpPr>
          <p:cNvPr id="118" name="Shape 118"/>
          <p:cNvSpPr txBox="1"/>
          <p:nvPr/>
        </p:nvSpPr>
        <p:spPr>
          <a:xfrm>
            <a:off x="609600" y="4629150"/>
            <a:ext cx="3352800" cy="342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2400" b="0" i="0" u="none" strike="noStrike" cap="none">
                <a:latin typeface="Times New Roman"/>
                <a:ea typeface="Times New Roman"/>
                <a:cs typeface="Times New Roman"/>
                <a:sym typeface="Times New Roman"/>
              </a:rPr>
              <a:t>Wild Type Head</a:t>
            </a:r>
          </a:p>
        </p:txBody>
      </p:sp>
      <p:sp>
        <p:nvSpPr>
          <p:cNvPr id="119" name="Shape 119"/>
          <p:cNvSpPr txBox="1"/>
          <p:nvPr/>
        </p:nvSpPr>
        <p:spPr>
          <a:xfrm>
            <a:off x="5105400" y="4629150"/>
            <a:ext cx="4038600" cy="342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2400" b="0" i="0" u="none" strike="noStrike" cap="none" dirty="0">
                <a:latin typeface="Times New Roman"/>
                <a:ea typeface="Times New Roman"/>
                <a:cs typeface="Times New Roman"/>
                <a:sym typeface="Times New Roman"/>
              </a:rPr>
              <a:t>Mutant Head (Antennapedia)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235500" y="126150"/>
            <a:ext cx="4527300" cy="4849800"/>
          </a:xfrm>
          <a:prstGeom prst="rect">
            <a:avLst/>
          </a:prstGeom>
        </p:spPr>
        <p:txBody>
          <a:bodyPr lIns="91425" tIns="91425" rIns="91425" bIns="91425" anchor="t" anchorCtr="0">
            <a:noAutofit/>
          </a:bodyPr>
          <a:lstStyle/>
          <a:p>
            <a:pPr lvl="0">
              <a:spcBef>
                <a:spcPts val="0"/>
              </a:spcBef>
              <a:buNone/>
            </a:pPr>
            <a:r>
              <a:rPr lang="en" sz="2800" dirty="0"/>
              <a:t>What is a gene?</a:t>
            </a:r>
          </a:p>
          <a:p>
            <a:pPr marL="457200" lvl="0" indent="-330200" rtl="0">
              <a:lnSpc>
                <a:spcPct val="115000"/>
              </a:lnSpc>
              <a:spcBef>
                <a:spcPts val="0"/>
              </a:spcBef>
              <a:buClr>
                <a:srgbClr val="000000"/>
              </a:buClr>
              <a:buSzPct val="100000"/>
              <a:buFont typeface="Times New Roman"/>
              <a:buChar char="-"/>
            </a:pPr>
            <a:r>
              <a:rPr lang="en" sz="1600" b="0" dirty="0">
                <a:solidFill>
                  <a:srgbClr val="000000"/>
                </a:solidFill>
                <a:latin typeface="Times New Roman"/>
                <a:ea typeface="Times New Roman"/>
                <a:cs typeface="Times New Roman"/>
                <a:sym typeface="Times New Roman"/>
              </a:rPr>
              <a:t>A section of</a:t>
            </a:r>
            <a:r>
              <a:rPr lang="en" sz="1600" dirty="0">
                <a:solidFill>
                  <a:srgbClr val="0000FF"/>
                </a:solidFill>
                <a:latin typeface="Times New Roman"/>
                <a:ea typeface="Times New Roman"/>
                <a:cs typeface="Times New Roman"/>
                <a:sym typeface="Times New Roman"/>
              </a:rPr>
              <a:t> DNA</a:t>
            </a:r>
            <a:r>
              <a:rPr lang="en" sz="1600" b="0" dirty="0">
                <a:solidFill>
                  <a:srgbClr val="000000"/>
                </a:solidFill>
                <a:latin typeface="Times New Roman"/>
                <a:ea typeface="Times New Roman"/>
                <a:cs typeface="Times New Roman"/>
                <a:sym typeface="Times New Roman"/>
              </a:rPr>
              <a:t> that is used to make a specific cell product, such as a </a:t>
            </a:r>
            <a:r>
              <a:rPr lang="en" sz="1600" dirty="0">
                <a:solidFill>
                  <a:srgbClr val="0000FF"/>
                </a:solidFill>
                <a:latin typeface="Times New Roman"/>
                <a:ea typeface="Times New Roman"/>
                <a:cs typeface="Times New Roman"/>
                <a:sym typeface="Times New Roman"/>
              </a:rPr>
              <a:t>protein</a:t>
            </a:r>
          </a:p>
          <a:p>
            <a:pPr lvl="0">
              <a:spcBef>
                <a:spcPts val="0"/>
              </a:spcBef>
              <a:buNone/>
            </a:pPr>
            <a:r>
              <a:rPr lang="en" sz="2800" dirty="0"/>
              <a:t>What is a </a:t>
            </a:r>
            <a:r>
              <a:rPr lang="en" sz="2800" dirty="0" smtClean="0"/>
              <a:t>Chromosome</a:t>
            </a:r>
            <a:r>
              <a:rPr lang="en" sz="2800" dirty="0"/>
              <a:t>?</a:t>
            </a:r>
          </a:p>
          <a:p>
            <a:pPr marL="457200" lvl="0" indent="-330200" rtl="0">
              <a:lnSpc>
                <a:spcPct val="115000"/>
              </a:lnSpc>
              <a:spcBef>
                <a:spcPts val="0"/>
              </a:spcBef>
              <a:buClr>
                <a:srgbClr val="000000"/>
              </a:buClr>
              <a:buSzPct val="100000"/>
              <a:buFont typeface="Times New Roman"/>
              <a:buChar char="-"/>
            </a:pPr>
            <a:r>
              <a:rPr lang="en" sz="1600" b="0" dirty="0">
                <a:solidFill>
                  <a:srgbClr val="000000"/>
                </a:solidFill>
                <a:latin typeface="Times New Roman"/>
                <a:ea typeface="Times New Roman"/>
                <a:cs typeface="Times New Roman"/>
                <a:sym typeface="Times New Roman"/>
              </a:rPr>
              <a:t>A very </a:t>
            </a:r>
            <a:r>
              <a:rPr lang="en" sz="1600" dirty="0">
                <a:solidFill>
                  <a:srgbClr val="0000FF"/>
                </a:solidFill>
                <a:latin typeface="Times New Roman"/>
                <a:ea typeface="Times New Roman"/>
                <a:cs typeface="Times New Roman"/>
                <a:sym typeface="Times New Roman"/>
              </a:rPr>
              <a:t>long chain of DNA</a:t>
            </a:r>
            <a:r>
              <a:rPr lang="en" sz="1600" b="0" dirty="0">
                <a:solidFill>
                  <a:srgbClr val="0000FF"/>
                </a:solidFill>
                <a:latin typeface="Times New Roman"/>
                <a:ea typeface="Times New Roman"/>
                <a:cs typeface="Times New Roman"/>
                <a:sym typeface="Times New Roman"/>
              </a:rPr>
              <a:t> </a:t>
            </a:r>
            <a:r>
              <a:rPr lang="en" sz="1600" b="0" dirty="0">
                <a:solidFill>
                  <a:srgbClr val="000000"/>
                </a:solidFill>
                <a:latin typeface="Times New Roman"/>
                <a:ea typeface="Times New Roman"/>
                <a:cs typeface="Times New Roman"/>
                <a:sym typeface="Times New Roman"/>
              </a:rPr>
              <a:t>that is wrapped with protein and contains multiple genes</a:t>
            </a:r>
          </a:p>
          <a:p>
            <a:pPr marL="457200" lvl="0" indent="-330200" rtl="0">
              <a:lnSpc>
                <a:spcPct val="115000"/>
              </a:lnSpc>
              <a:spcBef>
                <a:spcPts val="0"/>
              </a:spcBef>
              <a:buClr>
                <a:srgbClr val="000000"/>
              </a:buClr>
              <a:buSzPct val="100000"/>
              <a:buFont typeface="Times New Roman"/>
              <a:buChar char="-"/>
            </a:pPr>
            <a:r>
              <a:rPr lang="en" sz="1600" b="0" dirty="0">
                <a:solidFill>
                  <a:srgbClr val="000000"/>
                </a:solidFill>
                <a:latin typeface="Times New Roman"/>
                <a:ea typeface="Times New Roman"/>
                <a:cs typeface="Times New Roman"/>
                <a:sym typeface="Times New Roman"/>
              </a:rPr>
              <a:t>Humans have 46 of these!</a:t>
            </a:r>
          </a:p>
          <a:p>
            <a:pPr marL="457200" lvl="0" indent="-330200" rtl="0">
              <a:lnSpc>
                <a:spcPct val="115000"/>
              </a:lnSpc>
              <a:spcBef>
                <a:spcPts val="0"/>
              </a:spcBef>
              <a:buClr>
                <a:srgbClr val="000000"/>
              </a:buClr>
              <a:buSzPct val="100000"/>
              <a:buFont typeface="Times New Roman"/>
              <a:buChar char="-"/>
            </a:pPr>
            <a:r>
              <a:rPr lang="en" sz="1600" b="0" dirty="0">
                <a:solidFill>
                  <a:srgbClr val="000000"/>
                </a:solidFill>
                <a:highlight>
                  <a:srgbClr val="FFFFFF"/>
                </a:highlight>
                <a:latin typeface="Times New Roman"/>
                <a:ea typeface="Times New Roman"/>
                <a:cs typeface="Times New Roman"/>
                <a:sym typeface="Times New Roman"/>
              </a:rPr>
              <a:t>Humans are called</a:t>
            </a:r>
            <a:r>
              <a:rPr lang="en" sz="1600" dirty="0">
                <a:solidFill>
                  <a:srgbClr val="0000FF"/>
                </a:solidFill>
                <a:highlight>
                  <a:srgbClr val="FFFFFF"/>
                </a:highlight>
                <a:latin typeface="Times New Roman"/>
                <a:ea typeface="Times New Roman"/>
                <a:cs typeface="Times New Roman"/>
                <a:sym typeface="Times New Roman"/>
              </a:rPr>
              <a:t> diploid </a:t>
            </a:r>
            <a:r>
              <a:rPr lang="en" sz="1600" b="0" dirty="0">
                <a:solidFill>
                  <a:srgbClr val="000000"/>
                </a:solidFill>
                <a:highlight>
                  <a:srgbClr val="FFFFFF"/>
                </a:highlight>
                <a:latin typeface="Times New Roman"/>
                <a:ea typeface="Times New Roman"/>
                <a:cs typeface="Times New Roman"/>
                <a:sym typeface="Times New Roman"/>
              </a:rPr>
              <a:t>organisms because they have </a:t>
            </a:r>
            <a:r>
              <a:rPr lang="en" sz="1600" dirty="0">
                <a:solidFill>
                  <a:srgbClr val="0000FF"/>
                </a:solidFill>
                <a:highlight>
                  <a:srgbClr val="FFFFFF"/>
                </a:highlight>
                <a:latin typeface="Times New Roman"/>
                <a:ea typeface="Times New Roman"/>
                <a:cs typeface="Times New Roman"/>
                <a:sym typeface="Times New Roman"/>
              </a:rPr>
              <a:t>two</a:t>
            </a:r>
            <a:r>
              <a:rPr lang="en" sz="1600" b="0" dirty="0">
                <a:solidFill>
                  <a:srgbClr val="000000"/>
                </a:solidFill>
                <a:highlight>
                  <a:srgbClr val="FFFFFF"/>
                </a:highlight>
                <a:latin typeface="Times New Roman"/>
                <a:ea typeface="Times New Roman"/>
                <a:cs typeface="Times New Roman"/>
                <a:sym typeface="Times New Roman"/>
              </a:rPr>
              <a:t> alleles at each genetic locus, with one allele </a:t>
            </a:r>
            <a:r>
              <a:rPr lang="en" sz="1600" dirty="0">
                <a:solidFill>
                  <a:srgbClr val="0000FF"/>
                </a:solidFill>
                <a:highlight>
                  <a:srgbClr val="FFFFFF"/>
                </a:highlight>
                <a:latin typeface="Times New Roman"/>
                <a:ea typeface="Times New Roman"/>
                <a:cs typeface="Times New Roman"/>
                <a:sym typeface="Times New Roman"/>
              </a:rPr>
              <a:t>inherited</a:t>
            </a:r>
            <a:r>
              <a:rPr lang="en" sz="1600" b="0" dirty="0">
                <a:solidFill>
                  <a:srgbClr val="000000"/>
                </a:solidFill>
                <a:highlight>
                  <a:srgbClr val="FFFFFF"/>
                </a:highlight>
                <a:latin typeface="Times New Roman"/>
                <a:ea typeface="Times New Roman"/>
                <a:cs typeface="Times New Roman"/>
                <a:sym typeface="Times New Roman"/>
              </a:rPr>
              <a:t> from each parent.</a:t>
            </a:r>
          </a:p>
          <a:p>
            <a:pPr lvl="0" rtl="0">
              <a:spcBef>
                <a:spcPts val="0"/>
              </a:spcBef>
              <a:buNone/>
            </a:pPr>
            <a:r>
              <a:rPr lang="en" sz="2800" dirty="0"/>
              <a:t>What is an Allele? </a:t>
            </a:r>
          </a:p>
          <a:p>
            <a:pPr marL="457200" lvl="0" indent="-330200" rtl="0">
              <a:lnSpc>
                <a:spcPct val="115000"/>
              </a:lnSpc>
              <a:spcBef>
                <a:spcPts val="0"/>
              </a:spcBef>
              <a:buClr>
                <a:srgbClr val="222222"/>
              </a:buClr>
              <a:buSzPct val="100000"/>
              <a:buFont typeface="Times New Roman"/>
              <a:buChar char="-"/>
            </a:pPr>
            <a:r>
              <a:rPr lang="en" sz="1600" b="0" dirty="0">
                <a:solidFill>
                  <a:srgbClr val="222222"/>
                </a:solidFill>
                <a:highlight>
                  <a:srgbClr val="FFFFFF"/>
                </a:highlight>
                <a:latin typeface="Times New Roman"/>
                <a:ea typeface="Times New Roman"/>
                <a:cs typeface="Times New Roman"/>
                <a:sym typeface="Times New Roman"/>
              </a:rPr>
              <a:t>one of two or more </a:t>
            </a:r>
            <a:r>
              <a:rPr lang="en" sz="1600" dirty="0">
                <a:solidFill>
                  <a:srgbClr val="0000FF"/>
                </a:solidFill>
                <a:highlight>
                  <a:srgbClr val="FFFFFF"/>
                </a:highlight>
                <a:latin typeface="Times New Roman"/>
                <a:ea typeface="Times New Roman"/>
                <a:cs typeface="Times New Roman"/>
                <a:sym typeface="Times New Roman"/>
              </a:rPr>
              <a:t>alternative forms</a:t>
            </a:r>
            <a:r>
              <a:rPr lang="en" sz="1600" b="0" dirty="0">
                <a:solidFill>
                  <a:srgbClr val="222222"/>
                </a:solidFill>
                <a:highlight>
                  <a:srgbClr val="FFFFFF"/>
                </a:highlight>
                <a:latin typeface="Times New Roman"/>
                <a:ea typeface="Times New Roman"/>
                <a:cs typeface="Times New Roman"/>
                <a:sym typeface="Times New Roman"/>
              </a:rPr>
              <a:t> of a </a:t>
            </a:r>
            <a:r>
              <a:rPr lang="en" sz="1600" dirty="0">
                <a:solidFill>
                  <a:srgbClr val="0000FF"/>
                </a:solidFill>
                <a:highlight>
                  <a:srgbClr val="FFFFFF"/>
                </a:highlight>
                <a:latin typeface="Times New Roman"/>
                <a:ea typeface="Times New Roman"/>
                <a:cs typeface="Times New Roman"/>
                <a:sym typeface="Times New Roman"/>
              </a:rPr>
              <a:t>gene </a:t>
            </a:r>
            <a:r>
              <a:rPr lang="en" sz="1600" b="0" dirty="0">
                <a:solidFill>
                  <a:srgbClr val="222222"/>
                </a:solidFill>
                <a:highlight>
                  <a:srgbClr val="FFFFFF"/>
                </a:highlight>
                <a:latin typeface="Times New Roman"/>
                <a:ea typeface="Times New Roman"/>
                <a:cs typeface="Times New Roman"/>
                <a:sym typeface="Times New Roman"/>
              </a:rPr>
              <a:t>that arise by mutation and are found at the same place on a chromosome.</a:t>
            </a:r>
          </a:p>
        </p:txBody>
      </p:sp>
      <p:pic>
        <p:nvPicPr>
          <p:cNvPr id="109" name="Shape 109"/>
          <p:cNvPicPr preferRelativeResize="0"/>
          <p:nvPr/>
        </p:nvPicPr>
        <p:blipFill>
          <a:blip r:embed="rId3">
            <a:alphaModFix/>
          </a:blip>
          <a:stretch>
            <a:fillRect/>
          </a:stretch>
        </p:blipFill>
        <p:spPr>
          <a:xfrm>
            <a:off x="4612350" y="379575"/>
            <a:ext cx="4329899" cy="2063948"/>
          </a:xfrm>
          <a:prstGeom prst="rect">
            <a:avLst/>
          </a:prstGeom>
          <a:noFill/>
          <a:ln>
            <a:noFill/>
          </a:ln>
        </p:spPr>
      </p:pic>
      <p:pic>
        <p:nvPicPr>
          <p:cNvPr id="110" name="Shape 110"/>
          <p:cNvPicPr preferRelativeResize="0"/>
          <p:nvPr/>
        </p:nvPicPr>
        <p:blipFill>
          <a:blip r:embed="rId4">
            <a:alphaModFix/>
          </a:blip>
          <a:stretch>
            <a:fillRect/>
          </a:stretch>
        </p:blipFill>
        <p:spPr>
          <a:xfrm>
            <a:off x="4634175" y="2609723"/>
            <a:ext cx="4286250" cy="22002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2800" b="0" i="0" u="sng" strike="noStrike" cap="none">
                <a:solidFill>
                  <a:srgbClr val="000000"/>
                </a:solidFill>
                <a:latin typeface="Times New Roman"/>
                <a:ea typeface="Times New Roman"/>
                <a:cs typeface="Times New Roman"/>
                <a:sym typeface="Times New Roman"/>
              </a:rPr>
              <a:t>I. Proteins and Mutations:</a:t>
            </a:r>
          </a:p>
          <a:p>
            <a:pPr marL="342900" marR="0" lvl="0" indent="-342900" algn="l" rtl="0">
              <a:lnSpc>
                <a:spcPct val="100000"/>
              </a:lnSpc>
              <a:spcBef>
                <a:spcPts val="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A. Some</a:t>
            </a:r>
            <a:r>
              <a:rPr lang="en" sz="2800" b="0" i="0" u="none" strike="noStrike" cap="none">
                <a:solidFill>
                  <a:srgbClr val="0000FF"/>
                </a:solidFill>
                <a:latin typeface="Times New Roman"/>
                <a:ea typeface="Times New Roman"/>
                <a:cs typeface="Times New Roman"/>
                <a:sym typeface="Times New Roman"/>
              </a:rPr>
              <a:t> proteins </a:t>
            </a:r>
            <a:r>
              <a:rPr lang="en" sz="2800" b="0" i="0" u="none" strike="noStrike" cap="none">
                <a:solidFill>
                  <a:srgbClr val="000000"/>
                </a:solidFill>
                <a:latin typeface="Times New Roman"/>
                <a:ea typeface="Times New Roman"/>
                <a:cs typeface="Times New Roman"/>
                <a:sym typeface="Times New Roman"/>
              </a:rPr>
              <a:t>carry out functions within the cells of an organism.</a:t>
            </a:r>
          </a:p>
          <a:p>
            <a:pPr marL="0" marR="0" lvl="0" indent="0" algn="l" rtl="0">
              <a:lnSpc>
                <a:spcPct val="100000"/>
              </a:lnSpc>
              <a:spcBef>
                <a:spcPts val="64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B. Other proteins are </a:t>
            </a:r>
            <a:r>
              <a:rPr lang="en" sz="2800" b="0" i="0" u="none" strike="noStrike" cap="none">
                <a:solidFill>
                  <a:srgbClr val="0000FF"/>
                </a:solidFill>
                <a:latin typeface="Times New Roman"/>
                <a:ea typeface="Times New Roman"/>
                <a:cs typeface="Times New Roman"/>
                <a:sym typeface="Times New Roman"/>
              </a:rPr>
              <a:t>trans</a:t>
            </a:r>
            <a:r>
              <a:rPr lang="en" sz="2800">
                <a:solidFill>
                  <a:srgbClr val="0000FF"/>
                </a:solidFill>
              </a:rPr>
              <a:t>ported</a:t>
            </a:r>
          </a:p>
          <a:p>
            <a:pPr marL="342900" marR="0" lvl="0" indent="-342900" algn="l" rtl="0">
              <a:lnSpc>
                <a:spcPct val="100000"/>
              </a:lnSpc>
              <a:spcBef>
                <a:spcPts val="64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outside the cell to complete other </a:t>
            </a:r>
          </a:p>
          <a:p>
            <a:pPr marL="342900" marR="0" lvl="0" indent="-342900" algn="l" rtl="0">
              <a:lnSpc>
                <a:spcPct val="100000"/>
              </a:lnSpc>
              <a:spcBef>
                <a:spcPts val="640"/>
              </a:spcBef>
              <a:spcAft>
                <a:spcPts val="0"/>
              </a:spcAft>
              <a:buClr>
                <a:srgbClr val="000000"/>
              </a:buClr>
              <a:buSzPct val="25000"/>
              <a:buFont typeface="Times New Roman"/>
              <a:buNone/>
            </a:pPr>
            <a:r>
              <a:rPr lang="en" sz="2800" b="0" i="0" u="none" strike="noStrike" cap="none">
                <a:solidFill>
                  <a:srgbClr val="000000"/>
                </a:solidFill>
                <a:latin typeface="Times New Roman"/>
                <a:ea typeface="Times New Roman"/>
                <a:cs typeface="Times New Roman"/>
                <a:sym typeface="Times New Roman"/>
              </a:rPr>
              <a:t>functions.</a:t>
            </a:r>
          </a:p>
        </p:txBody>
      </p:sp>
      <p:sp>
        <p:nvSpPr>
          <p:cNvPr id="125" name="Shape 125"/>
          <p:cNvSpPr/>
          <p:nvPr/>
        </p:nvSpPr>
        <p:spPr>
          <a:xfrm>
            <a:off x="685800" y="457200"/>
            <a:ext cx="7772400" cy="857250"/>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00"/>
                </a:solidFill>
                <a:latin typeface="Arial"/>
              </a:rPr>
              <a:t>Proteins and Mutations </a:t>
            </a:r>
          </a:p>
        </p:txBody>
      </p:sp>
      <p:pic>
        <p:nvPicPr>
          <p:cNvPr id="126" name="Shape 126" descr="http://spot.colorado.edu/~falke/biophysics/images/polvert.jpg"/>
          <p:cNvPicPr preferRelativeResize="0"/>
          <p:nvPr/>
        </p:nvPicPr>
        <p:blipFill rotWithShape="1">
          <a:blip r:embed="rId3">
            <a:alphaModFix/>
          </a:blip>
          <a:srcRect/>
          <a:stretch/>
        </p:blipFill>
        <p:spPr>
          <a:xfrm>
            <a:off x="6781800" y="2514600"/>
            <a:ext cx="1635125" cy="185142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1485900"/>
            <a:ext cx="77724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Times New Roman"/>
              <a:buNone/>
            </a:pPr>
            <a:r>
              <a:rPr lang="en" sz="3200" b="0" i="0" u="none" strike="noStrike" cap="none">
                <a:solidFill>
                  <a:srgbClr val="000000"/>
                </a:solidFill>
                <a:latin typeface="Times New Roman"/>
                <a:ea typeface="Times New Roman"/>
                <a:cs typeface="Times New Roman"/>
                <a:sym typeface="Times New Roman"/>
              </a:rPr>
              <a:t>C. Still other proteins are used as activators or repressors, turning </a:t>
            </a:r>
            <a:r>
              <a:rPr lang="en" sz="3200" b="0" i="0" u="none" strike="noStrike" cap="none">
                <a:solidFill>
                  <a:srgbClr val="0000FF"/>
                </a:solidFill>
                <a:latin typeface="Times New Roman"/>
                <a:ea typeface="Times New Roman"/>
                <a:cs typeface="Times New Roman"/>
                <a:sym typeface="Times New Roman"/>
              </a:rPr>
              <a:t>genes </a:t>
            </a:r>
            <a:r>
              <a:rPr lang="en" sz="3200" b="0" i="0" u="none" strike="noStrike" cap="none">
                <a:solidFill>
                  <a:srgbClr val="000000"/>
                </a:solidFill>
                <a:latin typeface="Times New Roman"/>
                <a:ea typeface="Times New Roman"/>
                <a:cs typeface="Times New Roman"/>
                <a:sym typeface="Times New Roman"/>
              </a:rPr>
              <a:t>on or off.</a:t>
            </a:r>
          </a:p>
          <a:p>
            <a:pPr marL="342900" marR="0" lvl="0" indent="-342900" algn="l" rtl="0">
              <a:lnSpc>
                <a:spcPct val="100000"/>
              </a:lnSpc>
              <a:spcBef>
                <a:spcPts val="640"/>
              </a:spcBef>
              <a:spcAft>
                <a:spcPts val="0"/>
              </a:spcAft>
              <a:buClr>
                <a:srgbClr val="000000"/>
              </a:buClr>
              <a:buSzPct val="25000"/>
              <a:buFont typeface="Times New Roman"/>
              <a:buNone/>
            </a:pPr>
            <a:r>
              <a:rPr lang="en" sz="3200" b="0" i="0" u="none" strike="noStrike" cap="none">
                <a:solidFill>
                  <a:srgbClr val="000000"/>
                </a:solidFill>
                <a:latin typeface="Times New Roman"/>
                <a:ea typeface="Times New Roman"/>
                <a:cs typeface="Times New Roman"/>
                <a:sym typeface="Times New Roman"/>
              </a:rPr>
              <a:t> </a:t>
            </a:r>
          </a:p>
          <a:p>
            <a:pPr marL="342900" marR="0" lvl="0" indent="-342900" algn="l" rtl="0">
              <a:lnSpc>
                <a:spcPct val="100000"/>
              </a:lnSpc>
              <a:spcBef>
                <a:spcPts val="640"/>
              </a:spcBef>
              <a:spcAft>
                <a:spcPts val="0"/>
              </a:spcAft>
              <a:buClr>
                <a:srgbClr val="000000"/>
              </a:buClr>
              <a:buSzPct val="25000"/>
              <a:buFont typeface="Times New Roman"/>
              <a:buNone/>
            </a:pPr>
            <a:r>
              <a:rPr lang="en" sz="3200" b="0" i="0" u="none" strike="noStrike" cap="none">
                <a:solidFill>
                  <a:srgbClr val="000000"/>
                </a:solidFill>
                <a:latin typeface="Times New Roman"/>
                <a:ea typeface="Times New Roman"/>
                <a:cs typeface="Times New Roman"/>
                <a:sym typeface="Times New Roman"/>
              </a:rPr>
              <a:t>D. Therefore, a change in a cell’s proteins could have dramatic effects on the cell’s </a:t>
            </a:r>
            <a:r>
              <a:rPr lang="en" sz="3200" b="0" i="0" u="none" strike="noStrike" cap="none">
                <a:solidFill>
                  <a:srgbClr val="0000FF"/>
                </a:solidFill>
                <a:latin typeface="Times New Roman"/>
                <a:ea typeface="Times New Roman"/>
                <a:cs typeface="Times New Roman"/>
                <a:sym typeface="Times New Roman"/>
              </a:rPr>
              <a:t>structure</a:t>
            </a:r>
            <a:r>
              <a:rPr lang="en" sz="3200" b="0" i="0" u="none" strike="noStrike" cap="none">
                <a:solidFill>
                  <a:srgbClr val="000000"/>
                </a:solidFill>
                <a:latin typeface="Times New Roman"/>
                <a:ea typeface="Times New Roman"/>
                <a:cs typeface="Times New Roman"/>
                <a:sym typeface="Times New Roman"/>
              </a:rPr>
              <a:t> or </a:t>
            </a:r>
            <a:r>
              <a:rPr lang="en" sz="3200" b="0" i="0" u="none" strike="noStrike" cap="none">
                <a:solidFill>
                  <a:srgbClr val="0000FF"/>
                </a:solidFill>
                <a:latin typeface="Times New Roman"/>
                <a:ea typeface="Times New Roman"/>
                <a:cs typeface="Times New Roman"/>
                <a:sym typeface="Times New Roman"/>
              </a:rPr>
              <a:t>function</a:t>
            </a:r>
            <a:r>
              <a:rPr lang="en" sz="3200" b="0" i="0" u="none" strike="noStrike" cap="none">
                <a:solidFill>
                  <a:srgbClr val="000000"/>
                </a:solidFill>
                <a:latin typeface="Times New Roman"/>
                <a:ea typeface="Times New Roman"/>
                <a:cs typeface="Times New Roman"/>
                <a:sym typeface="Times New Roman"/>
              </a:rPr>
              <a:t>.</a:t>
            </a:r>
          </a:p>
          <a:p>
            <a:pPr marL="342900" marR="0" lvl="0" indent="-342900" algn="l" rtl="0">
              <a:spcBef>
                <a:spcPts val="640"/>
              </a:spcBef>
              <a:spcAft>
                <a:spcPts val="0"/>
              </a:spcAft>
              <a:buClr>
                <a:schemeClr val="dk1"/>
              </a:buClr>
              <a:buSzPct val="1000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
        <p:nvSpPr>
          <p:cNvPr id="132" name="Shape 132"/>
          <p:cNvSpPr/>
          <p:nvPr/>
        </p:nvSpPr>
        <p:spPr>
          <a:xfrm>
            <a:off x="685800" y="457200"/>
            <a:ext cx="7772400" cy="857250"/>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solidFill>
                  <a:srgbClr val="00FF00"/>
                </a:solidFill>
                <a:latin typeface="Arial"/>
              </a:rPr>
              <a:t>Proteins and Mutations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885</Words>
  <Application>Microsoft Office PowerPoint</Application>
  <PresentationFormat>On-screen Show (16:9)</PresentationFormat>
  <Paragraphs>120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Amatic SC</vt:lpstr>
      <vt:lpstr>Arial</vt:lpstr>
      <vt:lpstr>Georgia</vt:lpstr>
      <vt:lpstr>Gloria Hallelujah</vt:lpstr>
      <vt:lpstr>Indie Flower</vt:lpstr>
      <vt:lpstr>Roboto</vt:lpstr>
      <vt:lpstr>Source Code Pro</vt:lpstr>
      <vt:lpstr>Times New Roman</vt:lpstr>
      <vt:lpstr>beach-day</vt:lpstr>
      <vt:lpstr>It’s Friday! </vt:lpstr>
      <vt:lpstr>Agenda</vt:lpstr>
      <vt:lpstr>PowerPoint Presentation</vt:lpstr>
      <vt:lpstr>Codon Activity</vt:lpstr>
      <vt:lpstr>PowerPoint Presentation</vt:lpstr>
      <vt:lpstr>PowerPoint Presentation</vt:lpstr>
      <vt:lpstr>What is a gene? A section of DNA that is used to make a specific cell product, such as a protein What is a Chromosome? A very long chain of DNA that is wrapped with protein and contains multiple genes Humans have 46 of these! Humans are called diploid organisms because they have two alleles at each genetic locus, with one allele inherited from each parent. What is an Allele?  one of two or more alternative forms of a gene that arise by mutation and are found at the same place on a chromosome.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Disorder </vt:lpstr>
      <vt:lpstr>Exit!  </vt:lpstr>
      <vt:lpstr>Have a good weekend!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Friday! </dc:title>
  <dc:creator>Kristen Cerame</dc:creator>
  <cp:lastModifiedBy>Kristen Cerame</cp:lastModifiedBy>
  <cp:revision>3</cp:revision>
  <dcterms:modified xsi:type="dcterms:W3CDTF">2017-02-02T21:04:09Z</dcterms:modified>
</cp:coreProperties>
</file>