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handoutMasterIdLst>
    <p:handoutMasterId r:id="rId12"/>
  </p:handoutMasterIdLst>
  <p:sldIdLst>
    <p:sldId id="256" r:id="rId2"/>
    <p:sldId id="257" r:id="rId3"/>
    <p:sldId id="258" r:id="rId4"/>
    <p:sldId id="259" r:id="rId5"/>
    <p:sldId id="260" r:id="rId6"/>
    <p:sldId id="262" r:id="rId7"/>
    <p:sldId id="264" r:id="rId8"/>
    <p:sldId id="263" r:id="rId9"/>
    <p:sldId id="265" r:id="rId10"/>
    <p:sldId id="261" r:id="rId11"/>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4B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70" d="100"/>
          <a:sy n="70" d="100"/>
        </p:scale>
        <p:origin x="738"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E5DDB990-AEA0-455D-8D1E-DED5883D39E6}" type="datetimeFigureOut">
              <a:rPr lang="en-US" smtClean="0"/>
              <a:t>9/17/2015</a:t>
            </a:fld>
            <a:endParaRPr lang="en-US"/>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E0530881-BFCA-4022-937A-A3CF00BEFF31}" type="slidenum">
              <a:rPr lang="en-US" smtClean="0"/>
              <a:t>‹#›</a:t>
            </a:fld>
            <a:endParaRPr lang="en-US"/>
          </a:p>
        </p:txBody>
      </p:sp>
    </p:spTree>
    <p:extLst>
      <p:ext uri="{BB962C8B-B14F-4D97-AF65-F5344CB8AC3E}">
        <p14:creationId xmlns:p14="http://schemas.microsoft.com/office/powerpoint/2010/main" val="10219103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AB96AB8A-44EB-428A-ADA3-9FBFDECE6181}" type="datetimeFigureOut">
              <a:rPr lang="en-US" smtClean="0"/>
              <a:t>9/17/2015</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773968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6AB8A-44EB-428A-ADA3-9FBFDECE6181}" type="datetimeFigureOut">
              <a:rPr lang="en-US" smtClean="0"/>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1921839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B96AB8A-44EB-428A-ADA3-9FBFDECE6181}" type="datetimeFigureOut">
              <a:rPr lang="en-US" smtClean="0"/>
              <a:t>9/17/2015</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2121099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B96AB8A-44EB-428A-ADA3-9FBFDECE6181}" type="datetimeFigureOut">
              <a:rPr lang="en-US" smtClean="0"/>
              <a:t>9/17/2015</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E86E7A3-1865-4604-967E-A6A6EFB7612F}"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68743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B96AB8A-44EB-428A-ADA3-9FBFDECE6181}" type="datetimeFigureOut">
              <a:rPr lang="en-US" smtClean="0"/>
              <a:t>9/17/2015</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1215761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B96AB8A-44EB-428A-ADA3-9FBFDECE6181}" type="datetimeFigureOut">
              <a:rPr lang="en-US" smtClean="0"/>
              <a:t>9/17/2015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2327082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B96AB8A-44EB-428A-ADA3-9FBFDECE6181}" type="datetimeFigureOut">
              <a:rPr lang="en-US" smtClean="0"/>
              <a:t>9/17/2015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631396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96AB8A-44EB-428A-ADA3-9FBFDECE6181}"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2828139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AB96AB8A-44EB-428A-ADA3-9FBFDECE6181}" type="datetimeFigureOut">
              <a:rPr lang="en-US" smtClean="0"/>
              <a:t>9/17/2015</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85194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96AB8A-44EB-428A-ADA3-9FBFDECE6181}"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4135219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AB96AB8A-44EB-428A-ADA3-9FBFDECE6181}" type="datetimeFigureOut">
              <a:rPr lang="en-US" smtClean="0"/>
              <a:t>9/17/2015</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328487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6AB8A-44EB-428A-ADA3-9FBFDECE6181}" type="datetimeFigureOut">
              <a:rPr lang="en-US" smtClean="0"/>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535604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96AB8A-44EB-428A-ADA3-9FBFDECE6181}" type="datetimeFigureOut">
              <a:rPr lang="en-US" smtClean="0"/>
              <a:t>9/17/2015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222803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96AB8A-44EB-428A-ADA3-9FBFDECE6181}" type="datetimeFigureOut">
              <a:rPr lang="en-US" smtClean="0"/>
              <a:t>9/17/2015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1732291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6AB8A-44EB-428A-ADA3-9FBFDECE6181}" type="datetimeFigureOut">
              <a:rPr lang="en-US" smtClean="0"/>
              <a:t>9/17/2015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303267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6AB8A-44EB-428A-ADA3-9FBFDECE6181}" type="datetimeFigureOut">
              <a:rPr lang="en-US" smtClean="0"/>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1652540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6AB8A-44EB-428A-ADA3-9FBFDECE6181}" type="datetimeFigureOut">
              <a:rPr lang="en-US" smtClean="0"/>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313253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B96AB8A-44EB-428A-ADA3-9FBFDECE6181}" type="datetimeFigureOut">
              <a:rPr lang="en-US" smtClean="0"/>
              <a:t>9/17/2015</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E86E7A3-1865-4604-967E-A6A6EFB7612F}" type="slidenum">
              <a:rPr lang="en-US" smtClean="0"/>
              <a:t>‹#›</a:t>
            </a:fld>
            <a:endParaRPr lang="en-US"/>
          </a:p>
        </p:txBody>
      </p:sp>
    </p:spTree>
    <p:extLst>
      <p:ext uri="{BB962C8B-B14F-4D97-AF65-F5344CB8AC3E}">
        <p14:creationId xmlns:p14="http://schemas.microsoft.com/office/powerpoint/2010/main" val="322269459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https://www.youtube.com/embed/w7lug4IZJI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 Units &amp; Their Prefixes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22600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27" y="545433"/>
            <a:ext cx="11274380" cy="1293028"/>
          </a:xfrm>
        </p:spPr>
        <p:txBody>
          <a:bodyPr/>
          <a:lstStyle/>
          <a:p>
            <a:r>
              <a:rPr lang="en-US" dirty="0" smtClean="0"/>
              <a:t>A short review of the last two lessons:</a:t>
            </a:r>
            <a:endParaRPr lang="en-US" dirty="0"/>
          </a:p>
        </p:txBody>
      </p:sp>
      <p:pic>
        <p:nvPicPr>
          <p:cNvPr id="6" name="w7lug4IZJIE"/>
          <p:cNvPicPr>
            <a:picLocks noGrp="1" noRot="1" noChangeAspect="1"/>
          </p:cNvPicPr>
          <p:nvPr>
            <p:ph idx="1"/>
            <a:videoFile r:link="rId1"/>
          </p:nvPr>
        </p:nvPicPr>
        <p:blipFill>
          <a:blip r:embed="rId3"/>
          <a:stretch>
            <a:fillRect/>
          </a:stretch>
        </p:blipFill>
        <p:spPr>
          <a:xfrm>
            <a:off x="2044224" y="1838461"/>
            <a:ext cx="8326785" cy="4683817"/>
          </a:xfrm>
          <a:prstGeom prst="rect">
            <a:avLst/>
          </a:prstGeom>
        </p:spPr>
      </p:pic>
    </p:spTree>
    <p:extLst>
      <p:ext uri="{BB962C8B-B14F-4D97-AF65-F5344CB8AC3E}">
        <p14:creationId xmlns:p14="http://schemas.microsoft.com/office/powerpoint/2010/main" val="1784605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8242479" y="1765154"/>
            <a:ext cx="3760631" cy="3005287"/>
          </a:xfrm>
          <a:prstGeom prst="cloud">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625144" y="238064"/>
            <a:ext cx="8610600" cy="819728"/>
          </a:xfrm>
        </p:spPr>
        <p:txBody>
          <a:bodyPr/>
          <a:lstStyle/>
          <a:p>
            <a:r>
              <a:rPr lang="en-US" dirty="0" smtClean="0"/>
              <a:t>Why use units?</a:t>
            </a:r>
            <a:endParaRPr lang="en-US" dirty="0"/>
          </a:p>
        </p:txBody>
      </p:sp>
      <p:sp>
        <p:nvSpPr>
          <p:cNvPr id="3" name="Content Placeholder 2"/>
          <p:cNvSpPr>
            <a:spLocks noGrp="1"/>
          </p:cNvSpPr>
          <p:nvPr>
            <p:ph idx="1"/>
          </p:nvPr>
        </p:nvSpPr>
        <p:spPr>
          <a:xfrm>
            <a:off x="210891" y="1249251"/>
            <a:ext cx="7233097" cy="2756079"/>
          </a:xfrm>
        </p:spPr>
        <p:txBody>
          <a:bodyPr>
            <a:normAutofit lnSpcReduction="10000"/>
          </a:bodyPr>
          <a:lstStyle/>
          <a:p>
            <a:pPr marL="0" indent="0">
              <a:buNone/>
            </a:pPr>
            <a:r>
              <a:rPr lang="en-US" dirty="0" smtClean="0">
                <a:latin typeface="Georgia" panose="02040502050405020303" pitchFamily="18" charset="0"/>
              </a:rPr>
              <a:t>We know that in order for a measurement to make sense, it must include a number and a unit. For example, the following statements don’t make any sense without units:</a:t>
            </a:r>
          </a:p>
          <a:p>
            <a:pPr>
              <a:lnSpc>
                <a:spcPct val="110000"/>
              </a:lnSpc>
            </a:pPr>
            <a:r>
              <a:rPr lang="en-US" sz="1800" dirty="0" smtClean="0">
                <a:solidFill>
                  <a:srgbClr val="C00000"/>
                </a:solidFill>
                <a:latin typeface="Georgia" panose="02040502050405020303" pitchFamily="18" charset="0"/>
              </a:rPr>
              <a:t>Catherine walked one to the store to buy her favorite candy. </a:t>
            </a:r>
          </a:p>
          <a:p>
            <a:pPr marL="0" indent="0">
              <a:lnSpc>
                <a:spcPct val="110000"/>
              </a:lnSpc>
              <a:buNone/>
            </a:pPr>
            <a:r>
              <a:rPr lang="en-US" sz="1800" dirty="0" smtClean="0">
                <a:solidFill>
                  <a:srgbClr val="C00000"/>
                </a:solidFill>
                <a:latin typeface="Georgia" panose="02040502050405020303" pitchFamily="18" charset="0"/>
              </a:rPr>
              <a:t>	(one mile, one minute?)</a:t>
            </a:r>
          </a:p>
          <a:p>
            <a:r>
              <a:rPr lang="en-US" sz="1800" dirty="0" smtClean="0">
                <a:solidFill>
                  <a:srgbClr val="C00000"/>
                </a:solidFill>
                <a:latin typeface="Georgia" panose="02040502050405020303" pitchFamily="18" charset="0"/>
              </a:rPr>
              <a:t>Juan worked for three on his presentation for school. </a:t>
            </a:r>
          </a:p>
          <a:p>
            <a:pPr marL="0" indent="0">
              <a:buNone/>
            </a:pPr>
            <a:r>
              <a:rPr lang="en-US" sz="1800" dirty="0" smtClean="0">
                <a:solidFill>
                  <a:srgbClr val="C00000"/>
                </a:solidFill>
                <a:latin typeface="Georgia" panose="02040502050405020303" pitchFamily="18" charset="0"/>
              </a:rPr>
              <a:t>	(three minutes, three hours?)</a:t>
            </a:r>
          </a:p>
          <a:p>
            <a:pPr lvl="2"/>
            <a:endParaRPr lang="en-US" dirty="0"/>
          </a:p>
        </p:txBody>
      </p:sp>
      <p:sp>
        <p:nvSpPr>
          <p:cNvPr id="4" name="TextBox 3"/>
          <p:cNvSpPr txBox="1"/>
          <p:nvPr/>
        </p:nvSpPr>
        <p:spPr>
          <a:xfrm>
            <a:off x="1191296" y="4301544"/>
            <a:ext cx="7955924" cy="2431435"/>
          </a:xfrm>
          <a:prstGeom prst="rect">
            <a:avLst/>
          </a:prstGeom>
          <a:noFill/>
        </p:spPr>
        <p:txBody>
          <a:bodyPr wrap="square" rtlCol="0">
            <a:spAutoFit/>
          </a:bodyPr>
          <a:lstStyle/>
          <a:p>
            <a:r>
              <a:rPr lang="en-US" sz="2200" dirty="0" smtClean="0">
                <a:latin typeface="Georgia" panose="02040502050405020303" pitchFamily="18" charset="0"/>
              </a:rPr>
              <a:t>Adding units adds value and meaning to what we say:</a:t>
            </a:r>
          </a:p>
          <a:p>
            <a:endParaRPr lang="en-US" sz="2200" dirty="0" smtClean="0">
              <a:latin typeface="Georgia" panose="02040502050405020303" pitchFamily="18" charset="0"/>
            </a:endParaRPr>
          </a:p>
          <a:p>
            <a:pPr marL="1200150" lvl="2" indent="-285750">
              <a:buFont typeface="Arial" panose="020B0604020202020204" pitchFamily="34" charset="0"/>
              <a:buChar char="•"/>
            </a:pPr>
            <a:r>
              <a:rPr lang="en-US" dirty="0" smtClean="0">
                <a:solidFill>
                  <a:srgbClr val="C00000"/>
                </a:solidFill>
                <a:latin typeface="Georgia" panose="02040502050405020303" pitchFamily="18" charset="0"/>
              </a:rPr>
              <a:t>Catherine walked one mile to the store to buy her favorite candy (she really wanted that candy!)</a:t>
            </a:r>
          </a:p>
          <a:p>
            <a:pPr lvl="2"/>
            <a:endParaRPr lang="en-US" dirty="0" smtClean="0">
              <a:solidFill>
                <a:srgbClr val="C00000"/>
              </a:solidFill>
              <a:latin typeface="Georgia" panose="02040502050405020303" pitchFamily="18" charset="0"/>
            </a:endParaRPr>
          </a:p>
          <a:p>
            <a:pPr marL="1200150" lvl="2" indent="-285750">
              <a:buFont typeface="Arial" panose="020B0604020202020204" pitchFamily="34" charset="0"/>
              <a:buChar char="•"/>
            </a:pPr>
            <a:r>
              <a:rPr lang="en-US" dirty="0" smtClean="0">
                <a:solidFill>
                  <a:srgbClr val="C00000"/>
                </a:solidFill>
                <a:latin typeface="Georgia" panose="02040502050405020303" pitchFamily="18" charset="0"/>
              </a:rPr>
              <a:t>Juan worked for three hours on his presentation for school (that’s dedication!)</a:t>
            </a:r>
          </a:p>
          <a:p>
            <a:r>
              <a:rPr lang="en-US" dirty="0" smtClean="0"/>
              <a:t> </a:t>
            </a:r>
            <a:endParaRPr lang="en-US" dirty="0"/>
          </a:p>
        </p:txBody>
      </p:sp>
      <p:sp>
        <p:nvSpPr>
          <p:cNvPr id="5" name="TextBox 4"/>
          <p:cNvSpPr txBox="1"/>
          <p:nvPr/>
        </p:nvSpPr>
        <p:spPr>
          <a:xfrm>
            <a:off x="8991599" y="2390634"/>
            <a:ext cx="2262389" cy="1754326"/>
          </a:xfrm>
          <a:prstGeom prst="rect">
            <a:avLst/>
          </a:prstGeom>
          <a:solidFill>
            <a:schemeClr val="accent4">
              <a:lumMod val="75000"/>
            </a:schemeClr>
          </a:solidFill>
          <a:ln>
            <a:solidFill>
              <a:schemeClr val="accent4">
                <a:lumMod val="75000"/>
              </a:schemeClr>
            </a:solidFill>
          </a:ln>
          <a:scene3d>
            <a:camera prst="orthographicFront">
              <a:rot lat="0" lon="0" rev="0"/>
            </a:camera>
            <a:lightRig rig="threePt" dir="t"/>
          </a:scene3d>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dirty="0" smtClean="0"/>
              <a:t>A standard is an exact quantity that people agree to use in order to compare measurements</a:t>
            </a:r>
            <a:endParaRPr lang="en-US" dirty="0"/>
          </a:p>
        </p:txBody>
      </p:sp>
      <p:sp>
        <p:nvSpPr>
          <p:cNvPr id="7" name="TextBox 6"/>
          <p:cNvSpPr txBox="1"/>
          <p:nvPr/>
        </p:nvSpPr>
        <p:spPr>
          <a:xfrm rot="20767223">
            <a:off x="7655343" y="1588943"/>
            <a:ext cx="1607969" cy="369332"/>
          </a:xfrm>
          <a:prstGeom prst="rect">
            <a:avLst/>
          </a:prstGeom>
          <a:solidFill>
            <a:schemeClr val="accent3">
              <a:lumMod val="75000"/>
            </a:schemeClr>
          </a:solidFill>
        </p:spPr>
        <p:txBody>
          <a:bodyPr wrap="square" rtlCol="0">
            <a:spAutoFit/>
          </a:bodyPr>
          <a:lstStyle/>
          <a:p>
            <a:r>
              <a:rPr lang="en-US" dirty="0" smtClean="0"/>
              <a:t>Remember:</a:t>
            </a:r>
            <a:endParaRPr lang="en-US" dirty="0"/>
          </a:p>
        </p:txBody>
      </p:sp>
    </p:spTree>
    <p:extLst>
      <p:ext uri="{BB962C8B-B14F-4D97-AF65-F5344CB8AC3E}">
        <p14:creationId xmlns:p14="http://schemas.microsoft.com/office/powerpoint/2010/main" val="231965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p:bldP spid="5"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506795"/>
            <a:ext cx="8610600" cy="832607"/>
          </a:xfrm>
        </p:spPr>
        <p:txBody>
          <a:bodyPr/>
          <a:lstStyle/>
          <a:p>
            <a:r>
              <a:rPr lang="en-US" dirty="0" smtClean="0"/>
              <a:t>Units must be standardized</a:t>
            </a:r>
            <a:endParaRPr lang="en-US" dirty="0"/>
          </a:p>
        </p:txBody>
      </p:sp>
      <p:sp>
        <p:nvSpPr>
          <p:cNvPr id="3" name="Content Placeholder 2"/>
          <p:cNvSpPr>
            <a:spLocks noGrp="1"/>
          </p:cNvSpPr>
          <p:nvPr>
            <p:ph idx="1"/>
          </p:nvPr>
        </p:nvSpPr>
        <p:spPr>
          <a:xfrm>
            <a:off x="496372" y="1766981"/>
            <a:ext cx="11199254" cy="690308"/>
          </a:xfrm>
        </p:spPr>
        <p:txBody>
          <a:bodyPr>
            <a:normAutofit/>
          </a:bodyPr>
          <a:lstStyle/>
          <a:p>
            <a:pPr marL="0" indent="0" algn="ctr">
              <a:buNone/>
            </a:pPr>
            <a:r>
              <a:rPr lang="en-US" dirty="0" smtClean="0">
                <a:latin typeface="Georgia" panose="02040502050405020303" pitchFamily="18" charset="0"/>
              </a:rPr>
              <a:t>Look at this situation:</a:t>
            </a:r>
            <a:endParaRPr lang="en-US" dirty="0">
              <a:latin typeface="Georgia" panose="02040502050405020303" pitchFamily="18" charset="0"/>
            </a:endParaRPr>
          </a:p>
        </p:txBody>
      </p:sp>
      <p:sp>
        <p:nvSpPr>
          <p:cNvPr id="4" name="TextBox 3"/>
          <p:cNvSpPr txBox="1"/>
          <p:nvPr/>
        </p:nvSpPr>
        <p:spPr>
          <a:xfrm>
            <a:off x="406220" y="2292439"/>
            <a:ext cx="11578107" cy="4801314"/>
          </a:xfrm>
          <a:prstGeom prst="rect">
            <a:avLst/>
          </a:prstGeom>
          <a:noFill/>
        </p:spPr>
        <p:txBody>
          <a:bodyPr wrap="square" rtlCol="0">
            <a:spAutoFit/>
          </a:bodyPr>
          <a:lstStyle/>
          <a:p>
            <a:r>
              <a:rPr lang="en-US" u="sng" dirty="0">
                <a:latin typeface="Georgia" panose="02040502050405020303" pitchFamily="18" charset="0"/>
              </a:rPr>
              <a:t>Scenario 1:</a:t>
            </a:r>
            <a:r>
              <a:rPr lang="en-US" dirty="0">
                <a:latin typeface="Georgia" panose="02040502050405020303" pitchFamily="18" charset="0"/>
              </a:rPr>
              <a:t>  An American woman is at an open market in Mexico. She finds a piece of pottery that she would really like to buy. </a:t>
            </a:r>
            <a:endParaRPr lang="en-US" dirty="0" smtClean="0">
              <a:latin typeface="Georgia" panose="02040502050405020303" pitchFamily="18" charset="0"/>
            </a:endParaRPr>
          </a:p>
          <a:p>
            <a:endParaRPr lang="en-US" b="0" dirty="0" smtClean="0">
              <a:effectLst/>
              <a:latin typeface="Georgia" panose="02040502050405020303" pitchFamily="18" charset="0"/>
            </a:endParaRPr>
          </a:p>
          <a:p>
            <a:r>
              <a:rPr lang="en-US" dirty="0" smtClean="0">
                <a:latin typeface="Georgia" panose="02040502050405020303" pitchFamily="18" charset="0"/>
              </a:rPr>
              <a:t>Seller:  “This </a:t>
            </a:r>
            <a:r>
              <a:rPr lang="en-US" dirty="0">
                <a:latin typeface="Georgia" panose="02040502050405020303" pitchFamily="18" charset="0"/>
              </a:rPr>
              <a:t>is a beautiful bowl that could become a family heirloom. I’ll make you a good price</a:t>
            </a:r>
            <a:r>
              <a:rPr lang="en-US" dirty="0" smtClean="0">
                <a:latin typeface="Georgia" panose="02040502050405020303" pitchFamily="18" charset="0"/>
              </a:rPr>
              <a:t>.”</a:t>
            </a:r>
          </a:p>
          <a:p>
            <a:endParaRPr lang="en-US" b="0" dirty="0" smtClean="0">
              <a:effectLst/>
              <a:latin typeface="Georgia" panose="02040502050405020303" pitchFamily="18" charset="0"/>
            </a:endParaRPr>
          </a:p>
          <a:p>
            <a:r>
              <a:rPr lang="en-US" dirty="0" smtClean="0">
                <a:latin typeface="Georgia" panose="02040502050405020303" pitchFamily="18" charset="0"/>
              </a:rPr>
              <a:t>Woman:  “Yes</a:t>
            </a:r>
            <a:r>
              <a:rPr lang="en-US" dirty="0">
                <a:latin typeface="Georgia" panose="02040502050405020303" pitchFamily="18" charset="0"/>
              </a:rPr>
              <a:t>. Hmmm. I am interested, but it honestly depends on how much</a:t>
            </a:r>
            <a:r>
              <a:rPr lang="en-US" dirty="0" smtClean="0">
                <a:latin typeface="Georgia" panose="02040502050405020303" pitchFamily="18" charset="0"/>
              </a:rPr>
              <a:t>.”</a:t>
            </a:r>
          </a:p>
          <a:p>
            <a:endParaRPr lang="en-US" b="0" dirty="0" smtClean="0">
              <a:effectLst/>
              <a:latin typeface="Georgia" panose="02040502050405020303" pitchFamily="18" charset="0"/>
            </a:endParaRPr>
          </a:p>
          <a:p>
            <a:r>
              <a:rPr lang="en-US" dirty="0" smtClean="0">
                <a:latin typeface="Georgia" panose="02040502050405020303" pitchFamily="18" charset="0"/>
              </a:rPr>
              <a:t>Seller:  “How </a:t>
            </a:r>
            <a:r>
              <a:rPr lang="en-US" dirty="0">
                <a:latin typeface="Georgia" panose="02040502050405020303" pitchFamily="18" charset="0"/>
              </a:rPr>
              <a:t>about 15? Just 15 and it’s yours</a:t>
            </a:r>
            <a:r>
              <a:rPr lang="en-US" dirty="0" smtClean="0">
                <a:latin typeface="Georgia" panose="02040502050405020303" pitchFamily="18" charset="0"/>
              </a:rPr>
              <a:t>!”</a:t>
            </a:r>
          </a:p>
          <a:p>
            <a:endParaRPr lang="en-US" b="0" dirty="0" smtClean="0">
              <a:effectLst/>
              <a:latin typeface="Georgia" panose="02040502050405020303" pitchFamily="18" charset="0"/>
            </a:endParaRPr>
          </a:p>
          <a:p>
            <a:r>
              <a:rPr lang="en-US" dirty="0" smtClean="0">
                <a:latin typeface="Georgia" panose="02040502050405020303" pitchFamily="18" charset="0"/>
              </a:rPr>
              <a:t>Woman:  “Hmmm</a:t>
            </a:r>
            <a:r>
              <a:rPr lang="en-US" dirty="0">
                <a:latin typeface="Georgia" panose="02040502050405020303" pitchFamily="18" charset="0"/>
              </a:rPr>
              <a:t>, ok 15 sounds </a:t>
            </a:r>
            <a:r>
              <a:rPr lang="en-US" dirty="0" smtClean="0">
                <a:latin typeface="Georgia" panose="02040502050405020303" pitchFamily="18" charset="0"/>
              </a:rPr>
              <a:t>good.”	  </a:t>
            </a:r>
            <a:r>
              <a:rPr lang="en-US" i="1" dirty="0" smtClean="0">
                <a:latin typeface="Georgia" panose="02040502050405020303" pitchFamily="18" charset="0"/>
              </a:rPr>
              <a:t>She </a:t>
            </a:r>
            <a:r>
              <a:rPr lang="en-US" i="1" dirty="0">
                <a:latin typeface="Georgia" panose="02040502050405020303" pitchFamily="18" charset="0"/>
              </a:rPr>
              <a:t>hands him a ten and five one dollar bills</a:t>
            </a:r>
            <a:r>
              <a:rPr lang="en-US" i="1" dirty="0" smtClean="0">
                <a:latin typeface="Georgia" panose="02040502050405020303" pitchFamily="18" charset="0"/>
              </a:rPr>
              <a:t>.</a:t>
            </a:r>
          </a:p>
          <a:p>
            <a:endParaRPr lang="en-US" b="0" dirty="0" smtClean="0">
              <a:effectLst/>
              <a:latin typeface="Georgia" panose="02040502050405020303" pitchFamily="18" charset="0"/>
            </a:endParaRPr>
          </a:p>
          <a:p>
            <a:r>
              <a:rPr lang="en-US" i="1" dirty="0">
                <a:latin typeface="Georgia" panose="02040502050405020303" pitchFamily="18" charset="0"/>
              </a:rPr>
              <a:t>The woman walks off with her purchase and the seller goes back to his tent with a giant grin on his face, calling over his shoulder,</a:t>
            </a:r>
            <a:r>
              <a:rPr lang="en-US" dirty="0">
                <a:latin typeface="Georgia" panose="02040502050405020303" pitchFamily="18" charset="0"/>
              </a:rPr>
              <a:t> “Thank you! Thank you</a:t>
            </a:r>
            <a:r>
              <a:rPr lang="en-US" dirty="0" smtClean="0">
                <a:latin typeface="Georgia" panose="02040502050405020303" pitchFamily="18" charset="0"/>
              </a:rPr>
              <a:t>!”</a:t>
            </a:r>
          </a:p>
          <a:p>
            <a:endParaRPr lang="en-US" b="0" dirty="0" smtClean="0">
              <a:effectLst/>
              <a:latin typeface="Georgia" panose="02040502050405020303" pitchFamily="18" charset="0"/>
            </a:endParaRPr>
          </a:p>
          <a:p>
            <a:pPr algn="ctr"/>
            <a:r>
              <a:rPr lang="en-US" dirty="0">
                <a:latin typeface="Georgia" panose="02040502050405020303" pitchFamily="18" charset="0"/>
              </a:rPr>
              <a:t> </a:t>
            </a:r>
            <a:r>
              <a:rPr lang="en-US" b="1" dirty="0">
                <a:latin typeface="Georgia" panose="02040502050405020303" pitchFamily="18" charset="0"/>
              </a:rPr>
              <a:t>&lt;&lt; Why was the woman wondering why he was so happy?&gt;&gt;</a:t>
            </a:r>
            <a:endParaRPr lang="en-US" b="1" dirty="0" smtClean="0">
              <a:effectLst/>
              <a:latin typeface="Georgia" panose="02040502050405020303" pitchFamily="18" charset="0"/>
            </a:endParaRPr>
          </a:p>
          <a:p>
            <a:r>
              <a:rPr lang="en-US" dirty="0" smtClean="0"/>
              <a:t/>
            </a:r>
            <a:br>
              <a:rPr lang="en-US" dirty="0" smtClean="0"/>
            </a:br>
            <a:endParaRPr lang="en-US" dirty="0"/>
          </a:p>
        </p:txBody>
      </p:sp>
    </p:spTree>
    <p:extLst>
      <p:ext uri="{BB962C8B-B14F-4D97-AF65-F5344CB8AC3E}">
        <p14:creationId xmlns:p14="http://schemas.microsoft.com/office/powerpoint/2010/main" val="169599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Units must be standardized</a:t>
            </a:r>
            <a:endParaRPr lang="en-US" dirty="0"/>
          </a:p>
        </p:txBody>
      </p:sp>
      <p:sp>
        <p:nvSpPr>
          <p:cNvPr id="3" name="Content Placeholder 2"/>
          <p:cNvSpPr>
            <a:spLocks noGrp="1"/>
          </p:cNvSpPr>
          <p:nvPr>
            <p:ph idx="1"/>
          </p:nvPr>
        </p:nvSpPr>
        <p:spPr>
          <a:xfrm>
            <a:off x="392269" y="2204919"/>
            <a:ext cx="11407462" cy="1141068"/>
          </a:xfrm>
        </p:spPr>
        <p:txBody>
          <a:bodyPr>
            <a:normAutofit/>
          </a:bodyPr>
          <a:lstStyle/>
          <a:p>
            <a:pPr marL="0" indent="0">
              <a:buNone/>
            </a:pPr>
            <a:r>
              <a:rPr lang="en-US" dirty="0" smtClean="0">
                <a:latin typeface="Georgia" panose="02040502050405020303" pitchFamily="18" charset="0"/>
              </a:rPr>
              <a:t>Just like in the skit, units in science must be standardized so that everyone can understand what is being said. We all must speak the same “measurement language” if we are to understand each other and work together. Which one can you better relate to?</a:t>
            </a:r>
            <a:endParaRPr lang="en-US" dirty="0">
              <a:latin typeface="Georgia" panose="02040502050405020303" pitchFamily="18" charset="0"/>
            </a:endParaRPr>
          </a:p>
        </p:txBody>
      </p:sp>
      <p:sp>
        <p:nvSpPr>
          <p:cNvPr id="4" name="TextBox 3"/>
          <p:cNvSpPr txBox="1"/>
          <p:nvPr/>
        </p:nvSpPr>
        <p:spPr>
          <a:xfrm>
            <a:off x="2150772" y="3369759"/>
            <a:ext cx="2112135" cy="646331"/>
          </a:xfrm>
          <a:prstGeom prst="rect">
            <a:avLst/>
          </a:prstGeom>
          <a:noFill/>
        </p:spPr>
        <p:txBody>
          <a:bodyPr wrap="square" rtlCol="0">
            <a:spAutoFit/>
          </a:bodyPr>
          <a:lstStyle/>
          <a:p>
            <a:r>
              <a:rPr lang="en-US" dirty="0" smtClean="0"/>
              <a:t> </a:t>
            </a:r>
          </a:p>
          <a:p>
            <a:r>
              <a:rPr lang="en-US" b="1" dirty="0" smtClean="0">
                <a:solidFill>
                  <a:schemeClr val="accent4">
                    <a:lumMod val="75000"/>
                  </a:schemeClr>
                </a:solidFill>
              </a:rPr>
              <a:t>Four hands high</a:t>
            </a:r>
            <a:endParaRPr lang="en-US" b="1" dirty="0">
              <a:solidFill>
                <a:schemeClr val="accent4">
                  <a:lumMod val="75000"/>
                </a:schemeClr>
              </a:solidFill>
            </a:endParaRPr>
          </a:p>
        </p:txBody>
      </p:sp>
      <p:sp>
        <p:nvSpPr>
          <p:cNvPr id="5" name="TextBox 4"/>
          <p:cNvSpPr txBox="1"/>
          <p:nvPr/>
        </p:nvSpPr>
        <p:spPr>
          <a:xfrm>
            <a:off x="4700789" y="3644721"/>
            <a:ext cx="1395211" cy="2031325"/>
          </a:xfrm>
          <a:prstGeom prst="rect">
            <a:avLst/>
          </a:prstGeom>
          <a:noFill/>
        </p:spPr>
        <p:txBody>
          <a:bodyPr wrap="square" rtlCol="0">
            <a:spAutoFit/>
          </a:bodyPr>
          <a:lstStyle/>
          <a:p>
            <a:pPr algn="ctr"/>
            <a:r>
              <a:rPr lang="en-US" dirty="0" smtClean="0"/>
              <a:t>Or…</a:t>
            </a:r>
          </a:p>
          <a:p>
            <a:pPr algn="ctr"/>
            <a:endParaRPr lang="en-US" dirty="0"/>
          </a:p>
          <a:p>
            <a:pPr algn="ctr"/>
            <a:endParaRPr lang="en-US" dirty="0" smtClean="0"/>
          </a:p>
          <a:p>
            <a:pPr algn="ctr"/>
            <a:r>
              <a:rPr lang="en-US" dirty="0" smtClean="0"/>
              <a:t>Or…</a:t>
            </a:r>
          </a:p>
          <a:p>
            <a:pPr algn="ctr"/>
            <a:endParaRPr lang="en-US" dirty="0"/>
          </a:p>
          <a:p>
            <a:pPr algn="ctr"/>
            <a:endParaRPr lang="en-US" dirty="0" smtClean="0"/>
          </a:p>
          <a:p>
            <a:pPr algn="ctr"/>
            <a:r>
              <a:rPr lang="en-US" dirty="0" smtClean="0"/>
              <a:t>Or…</a:t>
            </a:r>
            <a:endParaRPr lang="en-US" dirty="0"/>
          </a:p>
        </p:txBody>
      </p:sp>
      <p:sp>
        <p:nvSpPr>
          <p:cNvPr id="6" name="TextBox 5"/>
          <p:cNvSpPr txBox="1"/>
          <p:nvPr/>
        </p:nvSpPr>
        <p:spPr>
          <a:xfrm>
            <a:off x="7057623" y="3641408"/>
            <a:ext cx="2305318" cy="369332"/>
          </a:xfrm>
          <a:prstGeom prst="rect">
            <a:avLst/>
          </a:prstGeom>
          <a:noFill/>
        </p:spPr>
        <p:txBody>
          <a:bodyPr wrap="square" rtlCol="0">
            <a:spAutoFit/>
          </a:bodyPr>
          <a:lstStyle/>
          <a:p>
            <a:r>
              <a:rPr lang="en-US" b="1" dirty="0" smtClean="0">
                <a:solidFill>
                  <a:schemeClr val="accent4">
                    <a:lumMod val="75000"/>
                  </a:schemeClr>
                </a:solidFill>
              </a:rPr>
              <a:t>Four meters high </a:t>
            </a:r>
            <a:endParaRPr lang="en-US" b="1" dirty="0">
              <a:solidFill>
                <a:schemeClr val="accent4">
                  <a:lumMod val="75000"/>
                </a:schemeClr>
              </a:solidFill>
            </a:endParaRPr>
          </a:p>
        </p:txBody>
      </p:sp>
      <p:sp>
        <p:nvSpPr>
          <p:cNvPr id="7" name="TextBox 6"/>
          <p:cNvSpPr txBox="1"/>
          <p:nvPr/>
        </p:nvSpPr>
        <p:spPr>
          <a:xfrm>
            <a:off x="2150772" y="4475717"/>
            <a:ext cx="1764406" cy="369332"/>
          </a:xfrm>
          <a:prstGeom prst="rect">
            <a:avLst/>
          </a:prstGeom>
          <a:noFill/>
        </p:spPr>
        <p:txBody>
          <a:bodyPr wrap="square" rtlCol="0">
            <a:spAutoFit/>
          </a:bodyPr>
          <a:lstStyle/>
          <a:p>
            <a:r>
              <a:rPr lang="en-US" b="1" dirty="0" smtClean="0">
                <a:solidFill>
                  <a:schemeClr val="accent6">
                    <a:lumMod val="75000"/>
                  </a:schemeClr>
                </a:solidFill>
              </a:rPr>
              <a:t>5.5 bushels</a:t>
            </a:r>
            <a:endParaRPr lang="en-US" b="1" dirty="0">
              <a:solidFill>
                <a:schemeClr val="accent6">
                  <a:lumMod val="75000"/>
                </a:schemeClr>
              </a:solidFill>
            </a:endParaRPr>
          </a:p>
        </p:txBody>
      </p:sp>
      <p:sp>
        <p:nvSpPr>
          <p:cNvPr id="8" name="TextBox 7"/>
          <p:cNvSpPr txBox="1"/>
          <p:nvPr/>
        </p:nvSpPr>
        <p:spPr>
          <a:xfrm>
            <a:off x="7276563" y="4475717"/>
            <a:ext cx="1867437" cy="369332"/>
          </a:xfrm>
          <a:prstGeom prst="rect">
            <a:avLst/>
          </a:prstGeom>
          <a:noFill/>
        </p:spPr>
        <p:txBody>
          <a:bodyPr wrap="square" rtlCol="0">
            <a:spAutoFit/>
          </a:bodyPr>
          <a:lstStyle/>
          <a:p>
            <a:r>
              <a:rPr lang="en-US" b="1" dirty="0" smtClean="0">
                <a:solidFill>
                  <a:schemeClr val="accent6">
                    <a:lumMod val="75000"/>
                  </a:schemeClr>
                </a:solidFill>
              </a:rPr>
              <a:t>5.5 kilograms</a:t>
            </a:r>
            <a:endParaRPr lang="en-US" b="1" dirty="0">
              <a:solidFill>
                <a:schemeClr val="accent6">
                  <a:lumMod val="75000"/>
                </a:schemeClr>
              </a:solidFill>
            </a:endParaRPr>
          </a:p>
        </p:txBody>
      </p:sp>
      <p:sp>
        <p:nvSpPr>
          <p:cNvPr id="9" name="TextBox 8"/>
          <p:cNvSpPr txBox="1"/>
          <p:nvPr/>
        </p:nvSpPr>
        <p:spPr>
          <a:xfrm>
            <a:off x="1577661" y="5304676"/>
            <a:ext cx="2910627" cy="369332"/>
          </a:xfrm>
          <a:prstGeom prst="rect">
            <a:avLst/>
          </a:prstGeom>
          <a:noFill/>
        </p:spPr>
        <p:txBody>
          <a:bodyPr wrap="square" rtlCol="0">
            <a:spAutoFit/>
          </a:bodyPr>
          <a:lstStyle/>
          <a:p>
            <a:r>
              <a:rPr lang="en-US" b="1" dirty="0" smtClean="0">
                <a:solidFill>
                  <a:srgbClr val="7030A0"/>
                </a:solidFill>
              </a:rPr>
              <a:t>3 shakes of a lamb’s tail</a:t>
            </a:r>
            <a:endParaRPr lang="en-US" b="1" dirty="0">
              <a:solidFill>
                <a:srgbClr val="7030A0"/>
              </a:solidFill>
            </a:endParaRPr>
          </a:p>
        </p:txBody>
      </p:sp>
      <p:sp>
        <p:nvSpPr>
          <p:cNvPr id="10" name="TextBox 9"/>
          <p:cNvSpPr txBox="1"/>
          <p:nvPr/>
        </p:nvSpPr>
        <p:spPr>
          <a:xfrm>
            <a:off x="7160653" y="5310027"/>
            <a:ext cx="2099256" cy="369332"/>
          </a:xfrm>
          <a:prstGeom prst="rect">
            <a:avLst/>
          </a:prstGeom>
          <a:noFill/>
        </p:spPr>
        <p:txBody>
          <a:bodyPr wrap="square" rtlCol="0">
            <a:spAutoFit/>
          </a:bodyPr>
          <a:lstStyle/>
          <a:p>
            <a:r>
              <a:rPr lang="en-US" b="1" dirty="0" smtClean="0">
                <a:solidFill>
                  <a:srgbClr val="7030A0"/>
                </a:solidFill>
              </a:rPr>
              <a:t>3 seconds</a:t>
            </a:r>
            <a:endParaRPr lang="en-US" b="1" dirty="0">
              <a:solidFill>
                <a:srgbClr val="7030A0"/>
              </a:solidFill>
            </a:endParaRPr>
          </a:p>
        </p:txBody>
      </p:sp>
    </p:spTree>
    <p:extLst>
      <p:ext uri="{BB962C8B-B14F-4D97-AF65-F5344CB8AC3E}">
        <p14:creationId xmlns:p14="http://schemas.microsoft.com/office/powerpoint/2010/main" val="22377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arn(inVertical)">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inVertical)">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7414" y="300733"/>
            <a:ext cx="8610600" cy="781092"/>
          </a:xfrm>
        </p:spPr>
        <p:txBody>
          <a:bodyPr/>
          <a:lstStyle/>
          <a:p>
            <a:r>
              <a:rPr lang="en-US" dirty="0" smtClean="0"/>
              <a:t>What Are SI units?</a:t>
            </a:r>
            <a:endParaRPr lang="en-US" dirty="0"/>
          </a:p>
        </p:txBody>
      </p:sp>
      <p:sp>
        <p:nvSpPr>
          <p:cNvPr id="3" name="Content Placeholder 2"/>
          <p:cNvSpPr>
            <a:spLocks noGrp="1"/>
          </p:cNvSpPr>
          <p:nvPr>
            <p:ph idx="1"/>
          </p:nvPr>
        </p:nvSpPr>
        <p:spPr>
          <a:xfrm>
            <a:off x="286554" y="1421827"/>
            <a:ext cx="4414234" cy="1875164"/>
          </a:xfrm>
        </p:spPr>
        <p:txBody>
          <a:bodyPr>
            <a:normAutofit/>
          </a:bodyPr>
          <a:lstStyle/>
          <a:p>
            <a:pPr marL="0" indent="0">
              <a:buNone/>
            </a:pPr>
            <a:r>
              <a:rPr lang="en-US" dirty="0" smtClean="0">
                <a:latin typeface="Georgia" panose="02040502050405020303" pitchFamily="18" charset="0"/>
              </a:rPr>
              <a:t>SI units are a set of seven units accepted and used by scientists all over the world. They are as follows:</a:t>
            </a:r>
            <a:endParaRPr lang="en-US" dirty="0">
              <a:latin typeface="Georgia" panose="020405020504050203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342798216"/>
              </p:ext>
            </p:extLst>
          </p:nvPr>
        </p:nvGraphicFramePr>
        <p:xfrm>
          <a:off x="3372118" y="2574224"/>
          <a:ext cx="8127999" cy="2966720"/>
        </p:xfrm>
        <a:graphic>
          <a:graphicData uri="http://schemas.openxmlformats.org/drawingml/2006/table">
            <a:tbl>
              <a:tblPr firstRow="1" bandRow="1">
                <a:tableStyleId>{00A15C55-8517-42AA-B614-E9B94910E393}</a:tableStyleId>
              </a:tblPr>
              <a:tblGrid>
                <a:gridCol w="2709333"/>
                <a:gridCol w="2709333"/>
                <a:gridCol w="2709333"/>
              </a:tblGrid>
              <a:tr h="370840">
                <a:tc>
                  <a:txBody>
                    <a:bodyPr/>
                    <a:lstStyle/>
                    <a:p>
                      <a:pPr algn="ctr"/>
                      <a:r>
                        <a:rPr lang="en-US" dirty="0" smtClean="0"/>
                        <a:t>Quantity</a:t>
                      </a:r>
                      <a:r>
                        <a:rPr lang="en-US" baseline="0" dirty="0" smtClean="0"/>
                        <a:t> Measured</a:t>
                      </a:r>
                      <a:endParaRPr lang="en-US" dirty="0"/>
                    </a:p>
                  </a:txBody>
                  <a:tcPr/>
                </a:tc>
                <a:tc>
                  <a:txBody>
                    <a:bodyPr/>
                    <a:lstStyle/>
                    <a:p>
                      <a:pPr algn="ctr"/>
                      <a:r>
                        <a:rPr lang="en-US" dirty="0" smtClean="0"/>
                        <a:t>Unit</a:t>
                      </a:r>
                      <a:endParaRPr lang="en-US" dirty="0"/>
                    </a:p>
                  </a:txBody>
                  <a:tcPr/>
                </a:tc>
                <a:tc>
                  <a:txBody>
                    <a:bodyPr/>
                    <a:lstStyle/>
                    <a:p>
                      <a:pPr algn="ctr"/>
                      <a:r>
                        <a:rPr lang="en-US" dirty="0" smtClean="0"/>
                        <a:t>Symbol</a:t>
                      </a:r>
                      <a:endParaRPr lang="en-US" dirty="0"/>
                    </a:p>
                  </a:txBody>
                  <a:tcPr/>
                </a:tc>
              </a:tr>
              <a:tr h="370840">
                <a:tc>
                  <a:txBody>
                    <a:bodyPr/>
                    <a:lstStyle/>
                    <a:p>
                      <a:pPr algn="ctr"/>
                      <a:r>
                        <a:rPr lang="en-US" dirty="0" smtClean="0"/>
                        <a:t>Length</a:t>
                      </a:r>
                      <a:endParaRPr lang="en-US" dirty="0"/>
                    </a:p>
                  </a:txBody>
                  <a:tcPr/>
                </a:tc>
                <a:tc>
                  <a:txBody>
                    <a:bodyPr/>
                    <a:lstStyle/>
                    <a:p>
                      <a:pPr algn="ctr"/>
                      <a:r>
                        <a:rPr lang="en-US" dirty="0" smtClean="0"/>
                        <a:t>meter</a:t>
                      </a:r>
                      <a:endParaRPr lang="en-US" dirty="0"/>
                    </a:p>
                  </a:txBody>
                  <a:tcPr/>
                </a:tc>
                <a:tc>
                  <a:txBody>
                    <a:bodyPr/>
                    <a:lstStyle/>
                    <a:p>
                      <a:pPr algn="ctr"/>
                      <a:r>
                        <a:rPr lang="en-US" dirty="0" smtClean="0"/>
                        <a:t>m</a:t>
                      </a:r>
                      <a:endParaRPr lang="en-US" dirty="0"/>
                    </a:p>
                  </a:txBody>
                  <a:tcPr/>
                </a:tc>
              </a:tr>
              <a:tr h="370840">
                <a:tc>
                  <a:txBody>
                    <a:bodyPr/>
                    <a:lstStyle/>
                    <a:p>
                      <a:pPr algn="ctr"/>
                      <a:r>
                        <a:rPr lang="en-US" dirty="0" smtClean="0"/>
                        <a:t>Mass</a:t>
                      </a:r>
                      <a:endParaRPr lang="en-US" dirty="0"/>
                    </a:p>
                  </a:txBody>
                  <a:tcPr/>
                </a:tc>
                <a:tc>
                  <a:txBody>
                    <a:bodyPr/>
                    <a:lstStyle/>
                    <a:p>
                      <a:pPr algn="ctr"/>
                      <a:r>
                        <a:rPr lang="en-US" dirty="0" smtClean="0"/>
                        <a:t>kilogram</a:t>
                      </a:r>
                      <a:endParaRPr lang="en-US" dirty="0"/>
                    </a:p>
                  </a:txBody>
                  <a:tcPr/>
                </a:tc>
                <a:tc>
                  <a:txBody>
                    <a:bodyPr/>
                    <a:lstStyle/>
                    <a:p>
                      <a:pPr algn="ctr"/>
                      <a:r>
                        <a:rPr lang="en-US" dirty="0" smtClean="0"/>
                        <a:t>Kg</a:t>
                      </a:r>
                      <a:endParaRPr lang="en-US" dirty="0"/>
                    </a:p>
                  </a:txBody>
                  <a:tcPr/>
                </a:tc>
              </a:tr>
              <a:tr h="370840">
                <a:tc>
                  <a:txBody>
                    <a:bodyPr/>
                    <a:lstStyle/>
                    <a:p>
                      <a:pPr algn="ctr"/>
                      <a:r>
                        <a:rPr lang="en-US" dirty="0" smtClean="0"/>
                        <a:t>Time</a:t>
                      </a:r>
                      <a:endParaRPr lang="en-US" dirty="0"/>
                    </a:p>
                  </a:txBody>
                  <a:tcPr/>
                </a:tc>
                <a:tc>
                  <a:txBody>
                    <a:bodyPr/>
                    <a:lstStyle/>
                    <a:p>
                      <a:pPr algn="ctr"/>
                      <a:r>
                        <a:rPr lang="en-US" dirty="0" smtClean="0"/>
                        <a:t>second</a:t>
                      </a:r>
                      <a:endParaRPr lang="en-US" dirty="0"/>
                    </a:p>
                  </a:txBody>
                  <a:tcPr/>
                </a:tc>
                <a:tc>
                  <a:txBody>
                    <a:bodyPr/>
                    <a:lstStyle/>
                    <a:p>
                      <a:pPr algn="ctr"/>
                      <a:r>
                        <a:rPr lang="en-US" dirty="0" smtClean="0"/>
                        <a:t>s</a:t>
                      </a:r>
                      <a:endParaRPr lang="en-US" dirty="0"/>
                    </a:p>
                  </a:txBody>
                  <a:tcPr/>
                </a:tc>
              </a:tr>
              <a:tr h="370840">
                <a:tc>
                  <a:txBody>
                    <a:bodyPr/>
                    <a:lstStyle/>
                    <a:p>
                      <a:pPr algn="ctr"/>
                      <a:r>
                        <a:rPr lang="en-US" dirty="0" smtClean="0"/>
                        <a:t>Electric current</a:t>
                      </a:r>
                      <a:endParaRPr lang="en-US" dirty="0"/>
                    </a:p>
                  </a:txBody>
                  <a:tcPr/>
                </a:tc>
                <a:tc>
                  <a:txBody>
                    <a:bodyPr/>
                    <a:lstStyle/>
                    <a:p>
                      <a:pPr algn="ctr"/>
                      <a:r>
                        <a:rPr lang="en-US" dirty="0" smtClean="0"/>
                        <a:t>ampere</a:t>
                      </a:r>
                      <a:endParaRPr lang="en-US" dirty="0"/>
                    </a:p>
                  </a:txBody>
                  <a:tcPr/>
                </a:tc>
                <a:tc>
                  <a:txBody>
                    <a:bodyPr/>
                    <a:lstStyle/>
                    <a:p>
                      <a:pPr algn="ctr"/>
                      <a:r>
                        <a:rPr lang="en-US" dirty="0" smtClean="0"/>
                        <a:t>A</a:t>
                      </a:r>
                      <a:endParaRPr lang="en-US" dirty="0"/>
                    </a:p>
                  </a:txBody>
                  <a:tcPr/>
                </a:tc>
              </a:tr>
              <a:tr h="370840">
                <a:tc>
                  <a:txBody>
                    <a:bodyPr/>
                    <a:lstStyle/>
                    <a:p>
                      <a:pPr algn="ctr"/>
                      <a:r>
                        <a:rPr lang="en-US" dirty="0" smtClean="0"/>
                        <a:t>Temperature</a:t>
                      </a:r>
                      <a:endParaRPr lang="en-US" dirty="0"/>
                    </a:p>
                  </a:txBody>
                  <a:tcPr/>
                </a:tc>
                <a:tc>
                  <a:txBody>
                    <a:bodyPr/>
                    <a:lstStyle/>
                    <a:p>
                      <a:pPr algn="ctr"/>
                      <a:r>
                        <a:rPr lang="en-US" dirty="0" smtClean="0"/>
                        <a:t>Kelvin</a:t>
                      </a:r>
                      <a:endParaRPr lang="en-US" dirty="0"/>
                    </a:p>
                  </a:txBody>
                  <a:tcPr/>
                </a:tc>
                <a:tc>
                  <a:txBody>
                    <a:bodyPr/>
                    <a:lstStyle/>
                    <a:p>
                      <a:pPr algn="ctr"/>
                      <a:r>
                        <a:rPr lang="en-US" dirty="0" smtClean="0"/>
                        <a:t>K</a:t>
                      </a:r>
                      <a:endParaRPr lang="en-US" dirty="0"/>
                    </a:p>
                  </a:txBody>
                  <a:tcPr/>
                </a:tc>
              </a:tr>
              <a:tr h="370840">
                <a:tc>
                  <a:txBody>
                    <a:bodyPr/>
                    <a:lstStyle/>
                    <a:p>
                      <a:pPr algn="ctr"/>
                      <a:r>
                        <a:rPr lang="en-US" dirty="0" smtClean="0"/>
                        <a:t>Amount of Substance</a:t>
                      </a:r>
                      <a:endParaRPr lang="en-US" dirty="0"/>
                    </a:p>
                  </a:txBody>
                  <a:tcPr/>
                </a:tc>
                <a:tc>
                  <a:txBody>
                    <a:bodyPr/>
                    <a:lstStyle/>
                    <a:p>
                      <a:pPr algn="ctr"/>
                      <a:r>
                        <a:rPr lang="en-US" dirty="0" smtClean="0"/>
                        <a:t>mole</a:t>
                      </a:r>
                      <a:endParaRPr lang="en-US" dirty="0"/>
                    </a:p>
                  </a:txBody>
                  <a:tcPr/>
                </a:tc>
                <a:tc>
                  <a:txBody>
                    <a:bodyPr/>
                    <a:lstStyle/>
                    <a:p>
                      <a:pPr algn="ctr"/>
                      <a:r>
                        <a:rPr lang="en-US" dirty="0" err="1" smtClean="0"/>
                        <a:t>mol</a:t>
                      </a:r>
                      <a:endParaRPr lang="en-US" dirty="0"/>
                    </a:p>
                  </a:txBody>
                  <a:tcPr/>
                </a:tc>
              </a:tr>
              <a:tr h="370840">
                <a:tc>
                  <a:txBody>
                    <a:bodyPr/>
                    <a:lstStyle/>
                    <a:p>
                      <a:pPr algn="ctr"/>
                      <a:r>
                        <a:rPr lang="en-US" dirty="0" smtClean="0"/>
                        <a:t>Intensity of Light</a:t>
                      </a:r>
                      <a:endParaRPr lang="en-US" dirty="0"/>
                    </a:p>
                  </a:txBody>
                  <a:tcPr/>
                </a:tc>
                <a:tc>
                  <a:txBody>
                    <a:bodyPr/>
                    <a:lstStyle/>
                    <a:p>
                      <a:pPr algn="ctr"/>
                      <a:r>
                        <a:rPr lang="en-US" dirty="0" smtClean="0"/>
                        <a:t>candela</a:t>
                      </a:r>
                      <a:endParaRPr lang="en-US" dirty="0"/>
                    </a:p>
                  </a:txBody>
                  <a:tcPr/>
                </a:tc>
                <a:tc>
                  <a:txBody>
                    <a:bodyPr/>
                    <a:lstStyle/>
                    <a:p>
                      <a:pPr algn="ctr"/>
                      <a:r>
                        <a:rPr lang="en-US" dirty="0" smtClean="0"/>
                        <a:t>cd</a:t>
                      </a:r>
                      <a:endParaRPr lang="en-US" dirty="0"/>
                    </a:p>
                  </a:txBody>
                  <a:tcPr/>
                </a:tc>
              </a:tr>
            </a:tbl>
          </a:graphicData>
        </a:graphic>
      </p:graphicFrame>
      <p:sp>
        <p:nvSpPr>
          <p:cNvPr id="5" name="TextBox 4"/>
          <p:cNvSpPr txBox="1"/>
          <p:nvPr/>
        </p:nvSpPr>
        <p:spPr>
          <a:xfrm>
            <a:off x="515154" y="5657671"/>
            <a:ext cx="9646276" cy="1200329"/>
          </a:xfrm>
          <a:prstGeom prst="rect">
            <a:avLst/>
          </a:prstGeom>
          <a:noFill/>
        </p:spPr>
        <p:txBody>
          <a:bodyPr wrap="square" rtlCol="0">
            <a:spAutoFit/>
          </a:bodyPr>
          <a:lstStyle/>
          <a:p>
            <a:r>
              <a:rPr lang="en-US" dirty="0" smtClean="0">
                <a:latin typeface="Georgia" panose="02040502050405020303" pitchFamily="18" charset="0"/>
              </a:rPr>
              <a:t>So, if you want to measure a distance, for example, your unit used would be a meter. Or, if you wanted to measure the amount of electrical current in a circuit board, you would use amperes. Of course, people use units different than these all the time, but these are the seven universal units that any scientist around the world would know and be able to use.</a:t>
            </a:r>
            <a:endParaRPr lang="en-US" dirty="0">
              <a:latin typeface="Georgia" panose="02040502050405020303" pitchFamily="18" charset="0"/>
            </a:endParaRPr>
          </a:p>
        </p:txBody>
      </p:sp>
    </p:spTree>
    <p:extLst>
      <p:ext uri="{BB962C8B-B14F-4D97-AF65-F5344CB8AC3E}">
        <p14:creationId xmlns:p14="http://schemas.microsoft.com/office/powerpoint/2010/main" val="3542541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13612"/>
            <a:ext cx="8610600" cy="832607"/>
          </a:xfrm>
        </p:spPr>
        <p:txBody>
          <a:bodyPr/>
          <a:lstStyle/>
          <a:p>
            <a:r>
              <a:rPr lang="en-US" dirty="0" smtClean="0"/>
              <a:t>Metric Prefixes</a:t>
            </a:r>
            <a:endParaRPr lang="en-US" dirty="0"/>
          </a:p>
        </p:txBody>
      </p:sp>
      <p:sp>
        <p:nvSpPr>
          <p:cNvPr id="3" name="Content Placeholder 2"/>
          <p:cNvSpPr>
            <a:spLocks noGrp="1"/>
          </p:cNvSpPr>
          <p:nvPr>
            <p:ph idx="1"/>
          </p:nvPr>
        </p:nvSpPr>
        <p:spPr>
          <a:xfrm>
            <a:off x="1522927" y="1258265"/>
            <a:ext cx="6217276" cy="1711578"/>
          </a:xfrm>
        </p:spPr>
        <p:txBody>
          <a:bodyPr>
            <a:normAutofit fontScale="92500" lnSpcReduction="20000"/>
          </a:bodyPr>
          <a:lstStyle/>
          <a:p>
            <a:pPr marL="0" indent="0">
              <a:buNone/>
            </a:pPr>
            <a:r>
              <a:rPr lang="en-US" dirty="0" smtClean="0"/>
              <a:t>So what if we need to report a length that is very short or very long? For example, it’s arduous to have to say 1,000 meters. We would rather say and write one kilometer, 1 Km.</a:t>
            </a:r>
          </a:p>
          <a:p>
            <a:pPr marL="0" indent="0">
              <a:buNone/>
            </a:pPr>
            <a:endParaRPr lang="en-US" dirty="0" smtClean="0"/>
          </a:p>
          <a:p>
            <a:pPr marL="0" indent="0" algn="ctr">
              <a:buNone/>
            </a:pPr>
            <a:r>
              <a:rPr lang="en-US" sz="2800" dirty="0" smtClean="0"/>
              <a:t>We use PREFIXES</a:t>
            </a:r>
          </a:p>
          <a:p>
            <a:pPr marL="0" indent="0">
              <a:buNone/>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33428"/>
            <a:ext cx="8184597" cy="3355685"/>
          </a:xfrm>
          <a:prstGeom prst="rect">
            <a:avLst/>
          </a:prstGeom>
        </p:spPr>
      </p:pic>
      <p:sp>
        <p:nvSpPr>
          <p:cNvPr id="6" name="Explosion 2 5"/>
          <p:cNvSpPr/>
          <p:nvPr/>
        </p:nvSpPr>
        <p:spPr>
          <a:xfrm rot="1528809">
            <a:off x="7710151" y="744398"/>
            <a:ext cx="4649273" cy="4108360"/>
          </a:xfrm>
          <a:prstGeom prst="irregularSeal2">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267719" y="1782915"/>
            <a:ext cx="1596982" cy="2031325"/>
          </a:xfrm>
          <a:prstGeom prst="rect">
            <a:avLst/>
          </a:prstGeom>
          <a:noFill/>
        </p:spPr>
        <p:txBody>
          <a:bodyPr wrap="square" rtlCol="0">
            <a:spAutoFit/>
          </a:bodyPr>
          <a:lstStyle/>
          <a:p>
            <a:r>
              <a:rPr lang="en-US" b="1" dirty="0" smtClean="0"/>
              <a:t>K</a:t>
            </a:r>
            <a:r>
              <a:rPr lang="en-US" dirty="0" smtClean="0"/>
              <a:t>ing</a:t>
            </a:r>
          </a:p>
          <a:p>
            <a:r>
              <a:rPr lang="en-US" b="1" dirty="0" smtClean="0"/>
              <a:t>H</a:t>
            </a:r>
            <a:r>
              <a:rPr lang="en-US" dirty="0" smtClean="0"/>
              <a:t>enry</a:t>
            </a:r>
          </a:p>
          <a:p>
            <a:r>
              <a:rPr lang="en-US" b="1" dirty="0" smtClean="0"/>
              <a:t>D</a:t>
            </a:r>
            <a:r>
              <a:rPr lang="en-US" dirty="0" smtClean="0"/>
              <a:t>ied </a:t>
            </a:r>
          </a:p>
          <a:p>
            <a:r>
              <a:rPr lang="en-US" b="1" dirty="0"/>
              <a:t>b</a:t>
            </a:r>
            <a:r>
              <a:rPr lang="en-US" dirty="0" smtClean="0"/>
              <a:t>y</a:t>
            </a:r>
          </a:p>
          <a:p>
            <a:r>
              <a:rPr lang="en-US" b="1" dirty="0" smtClean="0"/>
              <a:t>D</a:t>
            </a:r>
            <a:r>
              <a:rPr lang="en-US" dirty="0" smtClean="0"/>
              <a:t>rinking</a:t>
            </a:r>
          </a:p>
          <a:p>
            <a:r>
              <a:rPr lang="en-US" b="1" dirty="0" smtClean="0"/>
              <a:t>C</a:t>
            </a:r>
            <a:r>
              <a:rPr lang="en-US" dirty="0" smtClean="0"/>
              <a:t>hocolate</a:t>
            </a:r>
          </a:p>
          <a:p>
            <a:r>
              <a:rPr lang="en-US" b="1" dirty="0" smtClean="0"/>
              <a:t>M</a:t>
            </a:r>
            <a:r>
              <a:rPr lang="en-US" dirty="0" smtClean="0"/>
              <a:t>ilk</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8304" y="4559121"/>
            <a:ext cx="3044819" cy="2021130"/>
          </a:xfrm>
          <a:prstGeom prst="rect">
            <a:avLst/>
          </a:prstGeom>
        </p:spPr>
      </p:pic>
      <p:sp>
        <p:nvSpPr>
          <p:cNvPr id="9" name="Rectangle 8"/>
          <p:cNvSpPr/>
          <p:nvPr/>
        </p:nvSpPr>
        <p:spPr>
          <a:xfrm>
            <a:off x="4726546" y="3284113"/>
            <a:ext cx="3142446" cy="10303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60408" y="5024118"/>
            <a:ext cx="3142446" cy="17454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23948" y="4825925"/>
            <a:ext cx="2063840" cy="1754326"/>
          </a:xfrm>
          <a:prstGeom prst="rect">
            <a:avLst/>
          </a:prstGeom>
          <a:solidFill>
            <a:schemeClr val="accent6">
              <a:lumMod val="40000"/>
              <a:lumOff val="60000"/>
            </a:schemeClr>
          </a:solidFill>
        </p:spPr>
        <p:txBody>
          <a:bodyPr wrap="square" rtlCol="0">
            <a:spAutoFit/>
          </a:bodyPr>
          <a:lstStyle/>
          <a:p>
            <a:r>
              <a:rPr lang="en-US" dirty="0" smtClean="0">
                <a:solidFill>
                  <a:srgbClr val="5F4B09"/>
                </a:solidFill>
              </a:rPr>
              <a:t>The underlined letters are the symbol for that prefix</a:t>
            </a:r>
          </a:p>
          <a:p>
            <a:endParaRPr lang="en-US" dirty="0">
              <a:solidFill>
                <a:srgbClr val="5F4B09"/>
              </a:solidFill>
            </a:endParaRPr>
          </a:p>
          <a:p>
            <a:pPr algn="ctr"/>
            <a:r>
              <a:rPr lang="en-US" dirty="0" err="1">
                <a:solidFill>
                  <a:srgbClr val="5F4B09"/>
                </a:solidFill>
              </a:rPr>
              <a:t>h</a:t>
            </a:r>
            <a:r>
              <a:rPr lang="en-US" dirty="0" err="1" smtClean="0">
                <a:solidFill>
                  <a:srgbClr val="5F4B09"/>
                </a:solidFill>
              </a:rPr>
              <a:t>ecto</a:t>
            </a:r>
            <a:r>
              <a:rPr lang="en-US" dirty="0" smtClean="0">
                <a:solidFill>
                  <a:srgbClr val="5F4B09"/>
                </a:solidFill>
              </a:rPr>
              <a:t> = h</a:t>
            </a:r>
          </a:p>
        </p:txBody>
      </p:sp>
    </p:spTree>
    <p:extLst>
      <p:ext uri="{BB962C8B-B14F-4D97-AF65-F5344CB8AC3E}">
        <p14:creationId xmlns:p14="http://schemas.microsoft.com/office/powerpoint/2010/main" val="4019998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79403" y="3249160"/>
            <a:ext cx="6709296" cy="2750811"/>
          </a:xfrm>
        </p:spPr>
      </p:pic>
      <p:sp>
        <p:nvSpPr>
          <p:cNvPr id="5" name="TextBox 4"/>
          <p:cNvSpPr txBox="1"/>
          <p:nvPr/>
        </p:nvSpPr>
        <p:spPr>
          <a:xfrm>
            <a:off x="2949262" y="4902208"/>
            <a:ext cx="2537140" cy="914400"/>
          </a:xfrm>
          <a:prstGeom prst="rect">
            <a:avLst/>
          </a:prstGeom>
          <a:solidFill>
            <a:schemeClr val="bg1"/>
          </a:solidFill>
        </p:spPr>
        <p:txBody>
          <a:bodyPr wrap="square" rtlCol="0">
            <a:spAutoFit/>
          </a:bodyPr>
          <a:lstStyle/>
          <a:p>
            <a:endParaRPr lang="en-US" dirty="0"/>
          </a:p>
        </p:txBody>
      </p:sp>
      <p:sp>
        <p:nvSpPr>
          <p:cNvPr id="6" name="TextBox 5"/>
          <p:cNvSpPr txBox="1"/>
          <p:nvPr/>
        </p:nvSpPr>
        <p:spPr>
          <a:xfrm>
            <a:off x="6617593" y="3347102"/>
            <a:ext cx="2513527" cy="914400"/>
          </a:xfrm>
          <a:prstGeom prst="rect">
            <a:avLst/>
          </a:prstGeom>
          <a:solidFill>
            <a:schemeClr val="bg1"/>
          </a:solidFill>
        </p:spPr>
        <p:txBody>
          <a:bodyPr wrap="square" rtlCol="0">
            <a:spAutoFit/>
          </a:bodyPr>
          <a:lstStyle/>
          <a:p>
            <a:endParaRPr lang="en-US" dirty="0"/>
          </a:p>
        </p:txBody>
      </p:sp>
      <p:sp>
        <p:nvSpPr>
          <p:cNvPr id="7" name="TextBox 6"/>
          <p:cNvSpPr txBox="1"/>
          <p:nvPr/>
        </p:nvSpPr>
        <p:spPr>
          <a:xfrm>
            <a:off x="566670" y="2021983"/>
            <a:ext cx="2240924" cy="4524315"/>
          </a:xfrm>
          <a:prstGeom prst="rect">
            <a:avLst/>
          </a:prstGeom>
          <a:solidFill>
            <a:schemeClr val="accent1">
              <a:lumMod val="75000"/>
            </a:schemeClr>
          </a:solidFill>
        </p:spPr>
        <p:txBody>
          <a:bodyPr wrap="square" rtlCol="0">
            <a:spAutoFit/>
          </a:bodyPr>
          <a:lstStyle/>
          <a:p>
            <a:pPr algn="ctr"/>
            <a:r>
              <a:rPr lang="en-US" dirty="0" smtClean="0">
                <a:solidFill>
                  <a:schemeClr val="bg2"/>
                </a:solidFill>
              </a:rPr>
              <a:t>Kilo - k</a:t>
            </a:r>
          </a:p>
          <a:p>
            <a:pPr algn="ctr"/>
            <a:r>
              <a:rPr lang="en-US" dirty="0" err="1" smtClean="0">
                <a:solidFill>
                  <a:schemeClr val="bg2"/>
                </a:solidFill>
              </a:rPr>
              <a:t>hecto</a:t>
            </a:r>
            <a:r>
              <a:rPr lang="en-US" dirty="0" smtClean="0">
                <a:solidFill>
                  <a:schemeClr val="bg2"/>
                </a:solidFill>
              </a:rPr>
              <a:t> - h</a:t>
            </a:r>
          </a:p>
          <a:p>
            <a:pPr algn="ctr"/>
            <a:r>
              <a:rPr lang="en-US" dirty="0" err="1" smtClean="0">
                <a:solidFill>
                  <a:schemeClr val="bg2"/>
                </a:solidFill>
              </a:rPr>
              <a:t>deca</a:t>
            </a:r>
            <a:r>
              <a:rPr lang="en-US" dirty="0" smtClean="0">
                <a:solidFill>
                  <a:schemeClr val="bg2"/>
                </a:solidFill>
              </a:rPr>
              <a:t> - da</a:t>
            </a:r>
          </a:p>
          <a:p>
            <a:endParaRPr lang="en-US" dirty="0">
              <a:solidFill>
                <a:schemeClr val="bg2"/>
              </a:solidFill>
            </a:endParaRPr>
          </a:p>
          <a:p>
            <a:r>
              <a:rPr lang="en-US" dirty="0" smtClean="0">
                <a:solidFill>
                  <a:schemeClr val="bg2"/>
                </a:solidFill>
              </a:rPr>
              <a:t>Are prefixes for things larger than a base unit</a:t>
            </a:r>
          </a:p>
          <a:p>
            <a:r>
              <a:rPr lang="en-US" dirty="0" smtClean="0">
                <a:solidFill>
                  <a:schemeClr val="bg2"/>
                </a:solidFill>
              </a:rPr>
              <a:t>(larger than one  m, g, or L)</a:t>
            </a:r>
          </a:p>
          <a:p>
            <a:endParaRPr lang="en-US" dirty="0">
              <a:solidFill>
                <a:schemeClr val="bg2"/>
              </a:solidFill>
            </a:endParaRPr>
          </a:p>
          <a:p>
            <a:r>
              <a:rPr lang="en-US" dirty="0" smtClean="0">
                <a:solidFill>
                  <a:schemeClr val="bg2"/>
                </a:solidFill>
              </a:rPr>
              <a:t>They have number values that </a:t>
            </a:r>
            <a:r>
              <a:rPr lang="en-US" u="sng" dirty="0" smtClean="0">
                <a:solidFill>
                  <a:schemeClr val="bg2"/>
                </a:solidFill>
              </a:rPr>
              <a:t>increase</a:t>
            </a:r>
            <a:r>
              <a:rPr lang="en-US" dirty="0" smtClean="0">
                <a:solidFill>
                  <a:schemeClr val="bg2"/>
                </a:solidFill>
              </a:rPr>
              <a:t> by powers of 10</a:t>
            </a:r>
          </a:p>
          <a:p>
            <a:endParaRPr lang="en-US" dirty="0">
              <a:solidFill>
                <a:schemeClr val="bg2"/>
              </a:solidFill>
            </a:endParaRPr>
          </a:p>
          <a:p>
            <a:r>
              <a:rPr lang="en-US" dirty="0" smtClean="0">
                <a:solidFill>
                  <a:schemeClr val="bg2"/>
                </a:solidFill>
              </a:rPr>
              <a:t>10 </a:t>
            </a:r>
            <a:r>
              <a:rPr lang="en-US" dirty="0" smtClean="0">
                <a:solidFill>
                  <a:schemeClr val="bg2"/>
                </a:solidFill>
                <a:sym typeface="Wingdings" panose="05000000000000000000" pitchFamily="2" charset="2"/>
              </a:rPr>
              <a:t> 100  1000</a:t>
            </a:r>
            <a:endParaRPr lang="en-US" dirty="0" smtClean="0">
              <a:solidFill>
                <a:schemeClr val="bg2"/>
              </a:solidFill>
            </a:endParaRPr>
          </a:p>
        </p:txBody>
      </p:sp>
      <p:sp>
        <p:nvSpPr>
          <p:cNvPr id="8" name="TextBox 7"/>
          <p:cNvSpPr txBox="1"/>
          <p:nvPr/>
        </p:nvSpPr>
        <p:spPr>
          <a:xfrm>
            <a:off x="9388699" y="2123098"/>
            <a:ext cx="2279561" cy="4524315"/>
          </a:xfrm>
          <a:prstGeom prst="rect">
            <a:avLst/>
          </a:prstGeom>
          <a:solidFill>
            <a:schemeClr val="accent6">
              <a:lumMod val="75000"/>
            </a:schemeClr>
          </a:solidFill>
        </p:spPr>
        <p:txBody>
          <a:bodyPr wrap="square" rtlCol="0">
            <a:spAutoFit/>
          </a:bodyPr>
          <a:lstStyle/>
          <a:p>
            <a:pPr algn="ctr"/>
            <a:r>
              <a:rPr lang="en-US" dirty="0" err="1" smtClean="0">
                <a:solidFill>
                  <a:schemeClr val="bg1">
                    <a:lumMod val="85000"/>
                  </a:schemeClr>
                </a:solidFill>
              </a:rPr>
              <a:t>deci</a:t>
            </a:r>
            <a:r>
              <a:rPr lang="en-US" dirty="0" smtClean="0">
                <a:solidFill>
                  <a:schemeClr val="bg1">
                    <a:lumMod val="85000"/>
                  </a:schemeClr>
                </a:solidFill>
              </a:rPr>
              <a:t> - d</a:t>
            </a:r>
          </a:p>
          <a:p>
            <a:pPr algn="ctr"/>
            <a:r>
              <a:rPr lang="en-US" dirty="0" err="1" smtClean="0">
                <a:solidFill>
                  <a:schemeClr val="bg1">
                    <a:lumMod val="85000"/>
                  </a:schemeClr>
                </a:solidFill>
              </a:rPr>
              <a:t>centi</a:t>
            </a:r>
            <a:r>
              <a:rPr lang="en-US" dirty="0" smtClean="0">
                <a:solidFill>
                  <a:schemeClr val="bg1">
                    <a:lumMod val="85000"/>
                  </a:schemeClr>
                </a:solidFill>
              </a:rPr>
              <a:t> - c</a:t>
            </a:r>
          </a:p>
          <a:p>
            <a:pPr algn="ctr"/>
            <a:r>
              <a:rPr lang="en-US" dirty="0" err="1" smtClean="0">
                <a:solidFill>
                  <a:schemeClr val="bg1">
                    <a:lumMod val="85000"/>
                  </a:schemeClr>
                </a:solidFill>
              </a:rPr>
              <a:t>milli</a:t>
            </a:r>
            <a:r>
              <a:rPr lang="en-US" dirty="0" smtClean="0">
                <a:solidFill>
                  <a:schemeClr val="bg1">
                    <a:lumMod val="85000"/>
                  </a:schemeClr>
                </a:solidFill>
              </a:rPr>
              <a:t> - m</a:t>
            </a:r>
          </a:p>
          <a:p>
            <a:pPr algn="ctr"/>
            <a:endParaRPr lang="en-US" dirty="0">
              <a:solidFill>
                <a:schemeClr val="bg1">
                  <a:lumMod val="85000"/>
                </a:schemeClr>
              </a:solidFill>
            </a:endParaRPr>
          </a:p>
          <a:p>
            <a:r>
              <a:rPr lang="en-US" dirty="0" smtClean="0">
                <a:solidFill>
                  <a:schemeClr val="bg1">
                    <a:lumMod val="85000"/>
                  </a:schemeClr>
                </a:solidFill>
              </a:rPr>
              <a:t>Are prefixes for things smaller than a base unit </a:t>
            </a:r>
          </a:p>
          <a:p>
            <a:r>
              <a:rPr lang="en-US" dirty="0" smtClean="0">
                <a:solidFill>
                  <a:schemeClr val="bg1">
                    <a:lumMod val="85000"/>
                  </a:schemeClr>
                </a:solidFill>
              </a:rPr>
              <a:t>(smaller than one  m, g, or L)</a:t>
            </a:r>
          </a:p>
          <a:p>
            <a:endParaRPr lang="en-US" dirty="0">
              <a:solidFill>
                <a:schemeClr val="bg1">
                  <a:lumMod val="85000"/>
                </a:schemeClr>
              </a:solidFill>
            </a:endParaRPr>
          </a:p>
          <a:p>
            <a:r>
              <a:rPr lang="en-US" dirty="0" smtClean="0">
                <a:solidFill>
                  <a:schemeClr val="bg1">
                    <a:lumMod val="85000"/>
                  </a:schemeClr>
                </a:solidFill>
              </a:rPr>
              <a:t>They have number values that </a:t>
            </a:r>
            <a:r>
              <a:rPr lang="en-US" u="sng" dirty="0" smtClean="0">
                <a:solidFill>
                  <a:schemeClr val="bg1">
                    <a:lumMod val="85000"/>
                  </a:schemeClr>
                </a:solidFill>
              </a:rPr>
              <a:t>decrease</a:t>
            </a:r>
            <a:r>
              <a:rPr lang="en-US" dirty="0" smtClean="0">
                <a:solidFill>
                  <a:schemeClr val="bg1">
                    <a:lumMod val="85000"/>
                  </a:schemeClr>
                </a:solidFill>
              </a:rPr>
              <a:t> by powers of 10</a:t>
            </a:r>
          </a:p>
          <a:p>
            <a:endParaRPr lang="en-US" dirty="0">
              <a:solidFill>
                <a:schemeClr val="bg1">
                  <a:lumMod val="85000"/>
                </a:schemeClr>
              </a:solidFill>
            </a:endParaRPr>
          </a:p>
          <a:p>
            <a:r>
              <a:rPr lang="en-US" b="1" dirty="0" smtClean="0">
                <a:solidFill>
                  <a:schemeClr val="bg1">
                    <a:lumMod val="85000"/>
                  </a:schemeClr>
                </a:solidFill>
              </a:rPr>
              <a:t>.</a:t>
            </a:r>
            <a:r>
              <a:rPr lang="en-US" dirty="0" smtClean="0">
                <a:solidFill>
                  <a:schemeClr val="bg1">
                    <a:lumMod val="85000"/>
                  </a:schemeClr>
                </a:solidFill>
              </a:rPr>
              <a:t>1 </a:t>
            </a:r>
            <a:r>
              <a:rPr lang="en-US" dirty="0" smtClean="0">
                <a:solidFill>
                  <a:schemeClr val="bg1">
                    <a:lumMod val="85000"/>
                  </a:schemeClr>
                </a:solidFill>
                <a:sym typeface="Wingdings" panose="05000000000000000000" pitchFamily="2" charset="2"/>
              </a:rPr>
              <a:t> </a:t>
            </a:r>
            <a:r>
              <a:rPr lang="en-US" b="1" dirty="0" smtClean="0">
                <a:solidFill>
                  <a:schemeClr val="bg1">
                    <a:lumMod val="85000"/>
                  </a:schemeClr>
                </a:solidFill>
                <a:sym typeface="Wingdings" panose="05000000000000000000" pitchFamily="2" charset="2"/>
              </a:rPr>
              <a:t>.</a:t>
            </a:r>
            <a:r>
              <a:rPr lang="en-US" dirty="0" smtClean="0">
                <a:solidFill>
                  <a:schemeClr val="bg1">
                    <a:lumMod val="85000"/>
                  </a:schemeClr>
                </a:solidFill>
                <a:sym typeface="Wingdings" panose="05000000000000000000" pitchFamily="2" charset="2"/>
              </a:rPr>
              <a:t>01  </a:t>
            </a:r>
            <a:r>
              <a:rPr lang="en-US" b="1" dirty="0" smtClean="0">
                <a:solidFill>
                  <a:schemeClr val="bg1">
                    <a:lumMod val="85000"/>
                  </a:schemeClr>
                </a:solidFill>
                <a:sym typeface="Wingdings" panose="05000000000000000000" pitchFamily="2" charset="2"/>
              </a:rPr>
              <a:t>.</a:t>
            </a:r>
            <a:r>
              <a:rPr lang="en-US" dirty="0" smtClean="0">
                <a:solidFill>
                  <a:schemeClr val="bg1">
                    <a:lumMod val="85000"/>
                  </a:schemeClr>
                </a:solidFill>
                <a:sym typeface="Wingdings" panose="05000000000000000000" pitchFamily="2" charset="2"/>
              </a:rPr>
              <a:t>001</a:t>
            </a:r>
            <a:endParaRPr lang="en-US" dirty="0">
              <a:solidFill>
                <a:schemeClr val="bg1">
                  <a:lumMod val="85000"/>
                </a:schemeClr>
              </a:solidFill>
            </a:endParaRPr>
          </a:p>
        </p:txBody>
      </p:sp>
      <p:sp>
        <p:nvSpPr>
          <p:cNvPr id="9" name="TextBox 8"/>
          <p:cNvSpPr txBox="1"/>
          <p:nvPr/>
        </p:nvSpPr>
        <p:spPr>
          <a:xfrm>
            <a:off x="2949262" y="287740"/>
            <a:ext cx="6349284" cy="2585323"/>
          </a:xfrm>
          <a:prstGeom prst="rect">
            <a:avLst/>
          </a:prstGeom>
          <a:solidFill>
            <a:schemeClr val="accent4">
              <a:lumMod val="60000"/>
              <a:lumOff val="40000"/>
            </a:schemeClr>
          </a:solidFill>
        </p:spPr>
        <p:txBody>
          <a:bodyPr wrap="square" rtlCol="0">
            <a:spAutoFit/>
          </a:bodyPr>
          <a:lstStyle/>
          <a:p>
            <a:pPr algn="ctr"/>
            <a:r>
              <a:rPr lang="en-US" dirty="0" smtClean="0"/>
              <a:t>meter - m</a:t>
            </a:r>
          </a:p>
          <a:p>
            <a:pPr algn="ctr"/>
            <a:r>
              <a:rPr lang="en-US" dirty="0" smtClean="0"/>
              <a:t>gram - g</a:t>
            </a:r>
          </a:p>
          <a:p>
            <a:pPr algn="ctr"/>
            <a:r>
              <a:rPr lang="en-US" dirty="0" smtClean="0"/>
              <a:t>Liter - L</a:t>
            </a:r>
          </a:p>
          <a:p>
            <a:pPr algn="ctr"/>
            <a:endParaRPr lang="en-US" dirty="0"/>
          </a:p>
          <a:p>
            <a:pPr algn="ctr"/>
            <a:r>
              <a:rPr lang="en-US" dirty="0" smtClean="0"/>
              <a:t>Are base units. These are starting points on the metric system and they have values of 10</a:t>
            </a:r>
            <a:r>
              <a:rPr lang="en-US" baseline="30000" dirty="0" smtClean="0"/>
              <a:t>0</a:t>
            </a:r>
            <a:r>
              <a:rPr lang="en-US" dirty="0" smtClean="0"/>
              <a:t> (1)</a:t>
            </a:r>
          </a:p>
          <a:p>
            <a:pPr algn="ctr"/>
            <a:r>
              <a:rPr lang="en-US" dirty="0" smtClean="0"/>
              <a:t>Really, any of the 7 SI units (m, Kg, s, A, K, </a:t>
            </a:r>
            <a:r>
              <a:rPr lang="en-US" dirty="0" err="1" smtClean="0"/>
              <a:t>mol</a:t>
            </a:r>
            <a:r>
              <a:rPr lang="en-US" dirty="0" smtClean="0"/>
              <a:t>, cd) could go in the blue box – we just use these three here because they are the most common ones. </a:t>
            </a:r>
            <a:endParaRPr lang="en-US" dirty="0"/>
          </a:p>
        </p:txBody>
      </p:sp>
      <p:sp>
        <p:nvSpPr>
          <p:cNvPr id="2" name="Down Arrow 1"/>
          <p:cNvSpPr/>
          <p:nvPr/>
        </p:nvSpPr>
        <p:spPr>
          <a:xfrm>
            <a:off x="5763295" y="2873063"/>
            <a:ext cx="392807" cy="8368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Arrow 2"/>
          <p:cNvSpPr/>
          <p:nvPr/>
        </p:nvSpPr>
        <p:spPr>
          <a:xfrm rot="18934119">
            <a:off x="2555079" y="5332926"/>
            <a:ext cx="1017431" cy="4554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rot="19189074">
            <a:off x="8561952" y="3214351"/>
            <a:ext cx="1004552" cy="46778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p:cNvSpPr/>
          <p:nvPr/>
        </p:nvSpPr>
        <p:spPr>
          <a:xfrm>
            <a:off x="5293217" y="377892"/>
            <a:ext cx="193185" cy="7554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Left Brace 11"/>
          <p:cNvSpPr/>
          <p:nvPr/>
        </p:nvSpPr>
        <p:spPr>
          <a:xfrm flipH="1">
            <a:off x="6797899" y="377891"/>
            <a:ext cx="193185" cy="7554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3313415" y="4202945"/>
            <a:ext cx="585723" cy="369332"/>
          </a:xfrm>
          <a:prstGeom prst="rect">
            <a:avLst/>
          </a:prstGeom>
          <a:noFill/>
        </p:spPr>
        <p:txBody>
          <a:bodyPr wrap="square" rtlCol="0">
            <a:spAutoFit/>
          </a:bodyPr>
          <a:lstStyle/>
          <a:p>
            <a:r>
              <a:rPr lang="en-US" b="1" dirty="0" smtClean="0"/>
              <a:t>10</a:t>
            </a:r>
            <a:r>
              <a:rPr lang="en-US" b="1" baseline="30000" dirty="0" smtClean="0"/>
              <a:t>3</a:t>
            </a:r>
            <a:endParaRPr lang="en-US" b="1" baseline="30000" dirty="0"/>
          </a:p>
        </p:txBody>
      </p:sp>
      <p:sp>
        <p:nvSpPr>
          <p:cNvPr id="16" name="TextBox 15"/>
          <p:cNvSpPr txBox="1"/>
          <p:nvPr/>
        </p:nvSpPr>
        <p:spPr>
          <a:xfrm>
            <a:off x="4156717" y="4447185"/>
            <a:ext cx="558265" cy="369332"/>
          </a:xfrm>
          <a:prstGeom prst="rect">
            <a:avLst/>
          </a:prstGeom>
          <a:noFill/>
        </p:spPr>
        <p:txBody>
          <a:bodyPr wrap="square" rtlCol="0">
            <a:spAutoFit/>
          </a:bodyPr>
          <a:lstStyle/>
          <a:p>
            <a:r>
              <a:rPr lang="en-US" b="1" dirty="0" smtClean="0"/>
              <a:t>10</a:t>
            </a:r>
            <a:r>
              <a:rPr lang="en-US" b="1" baseline="30000" dirty="0"/>
              <a:t>2</a:t>
            </a:r>
          </a:p>
        </p:txBody>
      </p:sp>
      <p:sp>
        <p:nvSpPr>
          <p:cNvPr id="17" name="TextBox 16"/>
          <p:cNvSpPr txBox="1"/>
          <p:nvPr/>
        </p:nvSpPr>
        <p:spPr>
          <a:xfrm>
            <a:off x="4935591" y="4638493"/>
            <a:ext cx="550812" cy="369332"/>
          </a:xfrm>
          <a:prstGeom prst="rect">
            <a:avLst/>
          </a:prstGeom>
          <a:noFill/>
        </p:spPr>
        <p:txBody>
          <a:bodyPr wrap="square" rtlCol="0">
            <a:spAutoFit/>
          </a:bodyPr>
          <a:lstStyle/>
          <a:p>
            <a:r>
              <a:rPr lang="en-US" b="1" dirty="0" smtClean="0"/>
              <a:t>10</a:t>
            </a:r>
            <a:r>
              <a:rPr lang="en-US" b="1" baseline="30000" dirty="0"/>
              <a:t>1</a:t>
            </a:r>
          </a:p>
        </p:txBody>
      </p:sp>
      <p:sp>
        <p:nvSpPr>
          <p:cNvPr id="18" name="TextBox 17"/>
          <p:cNvSpPr txBox="1"/>
          <p:nvPr/>
        </p:nvSpPr>
        <p:spPr>
          <a:xfrm>
            <a:off x="5734317" y="4914296"/>
            <a:ext cx="596002" cy="369332"/>
          </a:xfrm>
          <a:prstGeom prst="rect">
            <a:avLst/>
          </a:prstGeom>
          <a:noFill/>
        </p:spPr>
        <p:txBody>
          <a:bodyPr wrap="square" rtlCol="0">
            <a:spAutoFit/>
          </a:bodyPr>
          <a:lstStyle/>
          <a:p>
            <a:r>
              <a:rPr lang="en-US" b="1" dirty="0" smtClean="0"/>
              <a:t>10</a:t>
            </a:r>
            <a:r>
              <a:rPr lang="en-US" b="1" baseline="30000" dirty="0"/>
              <a:t>0</a:t>
            </a:r>
          </a:p>
        </p:txBody>
      </p:sp>
      <p:sp>
        <p:nvSpPr>
          <p:cNvPr id="19" name="TextBox 18"/>
          <p:cNvSpPr txBox="1"/>
          <p:nvPr/>
        </p:nvSpPr>
        <p:spPr>
          <a:xfrm>
            <a:off x="6468600" y="5220343"/>
            <a:ext cx="595991" cy="369332"/>
          </a:xfrm>
          <a:prstGeom prst="rect">
            <a:avLst/>
          </a:prstGeom>
          <a:noFill/>
        </p:spPr>
        <p:txBody>
          <a:bodyPr wrap="square" rtlCol="0">
            <a:spAutoFit/>
          </a:bodyPr>
          <a:lstStyle/>
          <a:p>
            <a:r>
              <a:rPr lang="en-US" b="1" dirty="0" smtClean="0"/>
              <a:t>10</a:t>
            </a:r>
            <a:r>
              <a:rPr lang="en-US" b="1" baseline="30000" dirty="0" smtClean="0"/>
              <a:t>-1</a:t>
            </a:r>
            <a:endParaRPr lang="en-US" b="1" baseline="30000" dirty="0"/>
          </a:p>
        </p:txBody>
      </p:sp>
      <p:sp>
        <p:nvSpPr>
          <p:cNvPr id="20" name="TextBox 19"/>
          <p:cNvSpPr txBox="1"/>
          <p:nvPr/>
        </p:nvSpPr>
        <p:spPr>
          <a:xfrm>
            <a:off x="7302060" y="5434641"/>
            <a:ext cx="601541" cy="369332"/>
          </a:xfrm>
          <a:prstGeom prst="rect">
            <a:avLst/>
          </a:prstGeom>
          <a:noFill/>
        </p:spPr>
        <p:txBody>
          <a:bodyPr wrap="square" rtlCol="0">
            <a:spAutoFit/>
          </a:bodyPr>
          <a:lstStyle/>
          <a:p>
            <a:r>
              <a:rPr lang="en-US" b="1" dirty="0" smtClean="0"/>
              <a:t>10</a:t>
            </a:r>
            <a:r>
              <a:rPr lang="en-US" b="1" baseline="30000" dirty="0" smtClean="0"/>
              <a:t>-2</a:t>
            </a:r>
            <a:endParaRPr lang="en-US" b="1" baseline="30000" dirty="0"/>
          </a:p>
        </p:txBody>
      </p:sp>
      <p:sp>
        <p:nvSpPr>
          <p:cNvPr id="21" name="TextBox 20"/>
          <p:cNvSpPr txBox="1"/>
          <p:nvPr/>
        </p:nvSpPr>
        <p:spPr>
          <a:xfrm>
            <a:off x="8104051" y="5670332"/>
            <a:ext cx="677117" cy="369332"/>
          </a:xfrm>
          <a:prstGeom prst="rect">
            <a:avLst/>
          </a:prstGeom>
          <a:noFill/>
        </p:spPr>
        <p:txBody>
          <a:bodyPr wrap="square" rtlCol="0">
            <a:spAutoFit/>
          </a:bodyPr>
          <a:lstStyle/>
          <a:p>
            <a:r>
              <a:rPr lang="en-US" b="1" dirty="0" smtClean="0"/>
              <a:t>10</a:t>
            </a:r>
            <a:r>
              <a:rPr lang="en-US" b="1" baseline="30000" dirty="0" smtClean="0"/>
              <a:t>-3</a:t>
            </a:r>
            <a:endParaRPr lang="en-US" b="1" baseline="30000" dirty="0"/>
          </a:p>
        </p:txBody>
      </p:sp>
    </p:spTree>
    <p:extLst>
      <p:ext uri="{BB962C8B-B14F-4D97-AF65-F5344CB8AC3E}">
        <p14:creationId xmlns:p14="http://schemas.microsoft.com/office/powerpoint/2010/main" val="366121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1+#ppt_w/2"/>
                                          </p:val>
                                        </p:tav>
                                        <p:tav tm="100000">
                                          <p:val>
                                            <p:strVal val="#ppt_x"/>
                                          </p:val>
                                        </p:tav>
                                      </p:tavLst>
                                    </p:anim>
                                    <p:anim calcmode="lin" valueType="num">
                                      <p:cBhvr additive="base">
                                        <p:cTn id="29"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7">
                                            <p:txEl>
                                              <p:pRg st="0" end="0"/>
                                            </p:txEl>
                                          </p:spTgt>
                                        </p:tgtEl>
                                        <p:attrNameLst>
                                          <p:attrName>style.visibility</p:attrName>
                                        </p:attrNameLst>
                                      </p:cBhvr>
                                      <p:to>
                                        <p:strVal val="visible"/>
                                      </p:to>
                                    </p:set>
                                    <p:anim calcmode="lin" valueType="num">
                                      <p:cBhvr additive="base">
                                        <p:cTn id="39"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6">
                                            <p:txEl>
                                              <p:pRg st="0" end="0"/>
                                            </p:txEl>
                                          </p:spTgt>
                                        </p:tgtEl>
                                        <p:attrNameLst>
                                          <p:attrName>style.visibility</p:attrName>
                                        </p:attrNameLst>
                                      </p:cBhvr>
                                      <p:to>
                                        <p:strVal val="visible"/>
                                      </p:to>
                                    </p:set>
                                    <p:anim calcmode="lin" valueType="num">
                                      <p:cBhvr additive="base">
                                        <p:cTn id="45"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4">
                                            <p:txEl>
                                              <p:pRg st="0" end="0"/>
                                            </p:txEl>
                                          </p:spTgt>
                                        </p:tgtEl>
                                        <p:attrNameLst>
                                          <p:attrName>style.visibility</p:attrName>
                                        </p:attrNameLst>
                                      </p:cBhvr>
                                      <p:to>
                                        <p:strVal val="visible"/>
                                      </p:to>
                                    </p:set>
                                    <p:anim calcmode="lin" valueType="num">
                                      <p:cBhvr additive="base">
                                        <p:cTn id="51"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9">
                                            <p:txEl>
                                              <p:pRg st="0" end="0"/>
                                            </p:txEl>
                                          </p:spTgt>
                                        </p:tgtEl>
                                        <p:attrNameLst>
                                          <p:attrName>style.visibility</p:attrName>
                                        </p:attrNameLst>
                                      </p:cBhvr>
                                      <p:to>
                                        <p:strVal val="visible"/>
                                      </p:to>
                                    </p:set>
                                    <p:anim calcmode="lin" valueType="num">
                                      <p:cBhvr additive="base">
                                        <p:cTn id="57"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0">
                                            <p:txEl>
                                              <p:pRg st="0" end="0"/>
                                            </p:txEl>
                                          </p:spTgt>
                                        </p:tgtEl>
                                        <p:attrNameLst>
                                          <p:attrName>style.visibility</p:attrName>
                                        </p:attrNameLst>
                                      </p:cBhvr>
                                      <p:to>
                                        <p:strVal val="visible"/>
                                      </p:to>
                                    </p:set>
                                    <p:anim calcmode="lin" valueType="num">
                                      <p:cBhvr additive="base">
                                        <p:cTn id="63"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21">
                                            <p:txEl>
                                              <p:pRg st="0" end="0"/>
                                            </p:txEl>
                                          </p:spTgt>
                                        </p:tgtEl>
                                        <p:attrNameLst>
                                          <p:attrName>style.visibility</p:attrName>
                                        </p:attrNameLst>
                                      </p:cBhvr>
                                      <p:to>
                                        <p:strVal val="visible"/>
                                      </p:to>
                                    </p:set>
                                    <p:anim calcmode="lin" valueType="num">
                                      <p:cBhvr additive="base">
                                        <p:cTn id="69"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2" grpId="0" animBg="1"/>
      <p:bldP spid="3"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994" y="84548"/>
            <a:ext cx="8610600" cy="845486"/>
          </a:xfrm>
        </p:spPr>
        <p:txBody>
          <a:bodyPr/>
          <a:lstStyle/>
          <a:p>
            <a:r>
              <a:rPr lang="en-US" dirty="0" smtClean="0"/>
              <a:t>How to use the prefixes</a:t>
            </a:r>
            <a:endParaRPr lang="en-US" dirty="0"/>
          </a:p>
        </p:txBody>
      </p:sp>
      <p:sp>
        <p:nvSpPr>
          <p:cNvPr id="3" name="Content Placeholder 2"/>
          <p:cNvSpPr>
            <a:spLocks noGrp="1"/>
          </p:cNvSpPr>
          <p:nvPr>
            <p:ph idx="1"/>
          </p:nvPr>
        </p:nvSpPr>
        <p:spPr>
          <a:xfrm>
            <a:off x="1236372" y="1254187"/>
            <a:ext cx="10334221" cy="2708004"/>
          </a:xfrm>
        </p:spPr>
        <p:txBody>
          <a:bodyPr>
            <a:normAutofit fontScale="92500" lnSpcReduction="10000"/>
          </a:bodyPr>
          <a:lstStyle/>
          <a:p>
            <a:pPr marL="457200" indent="-457200" algn="ctr">
              <a:buFont typeface="+mj-lt"/>
              <a:buAutoNum type="arabicPeriod"/>
            </a:pPr>
            <a:r>
              <a:rPr lang="en-US" dirty="0" smtClean="0">
                <a:latin typeface="Georgia" panose="02040502050405020303" pitchFamily="18" charset="0"/>
              </a:rPr>
              <a:t>The prefixes can be placed in front of any of the SI units of measurement</a:t>
            </a:r>
          </a:p>
          <a:p>
            <a:pPr marL="0" indent="0" algn="ctr">
              <a:buNone/>
            </a:pPr>
            <a:r>
              <a:rPr lang="en-US" dirty="0" smtClean="0">
                <a:latin typeface="Georgia" panose="02040502050405020303" pitchFamily="18" charset="0"/>
              </a:rPr>
              <a:t>Ex: </a:t>
            </a:r>
            <a:r>
              <a:rPr lang="en-US" u="sng" dirty="0" err="1" smtClean="0">
                <a:latin typeface="Georgia" panose="02040502050405020303" pitchFamily="18" charset="0"/>
              </a:rPr>
              <a:t>centi</a:t>
            </a:r>
            <a:r>
              <a:rPr lang="en-US" dirty="0" err="1" smtClean="0">
                <a:latin typeface="Georgia" panose="02040502050405020303" pitchFamily="18" charset="0"/>
              </a:rPr>
              <a:t>second</a:t>
            </a:r>
            <a:r>
              <a:rPr lang="en-US" dirty="0" smtClean="0">
                <a:latin typeface="Georgia" panose="02040502050405020303" pitchFamily="18" charset="0"/>
              </a:rPr>
              <a:t>  or  </a:t>
            </a:r>
            <a:r>
              <a:rPr lang="en-US" u="sng" dirty="0" err="1" smtClean="0">
                <a:latin typeface="Georgia" panose="02040502050405020303" pitchFamily="18" charset="0"/>
              </a:rPr>
              <a:t>milli</a:t>
            </a:r>
            <a:r>
              <a:rPr lang="en-US" dirty="0" err="1" smtClean="0">
                <a:latin typeface="Georgia" panose="02040502050405020303" pitchFamily="18" charset="0"/>
              </a:rPr>
              <a:t>mole</a:t>
            </a:r>
            <a:endParaRPr lang="en-US" dirty="0" smtClean="0">
              <a:latin typeface="Georgia" panose="02040502050405020303" pitchFamily="18" charset="0"/>
            </a:endParaRPr>
          </a:p>
          <a:p>
            <a:pPr marL="457200" indent="-457200" algn="ctr">
              <a:buFont typeface="+mj-lt"/>
              <a:buAutoNum type="arabicPeriod" startAt="2"/>
            </a:pPr>
            <a:r>
              <a:rPr lang="en-US" dirty="0" smtClean="0">
                <a:latin typeface="Georgia" panose="02040502050405020303" pitchFamily="18" charset="0"/>
              </a:rPr>
              <a:t>Each prefix represents a specific power of ten</a:t>
            </a:r>
          </a:p>
          <a:p>
            <a:pPr marL="0" indent="0" algn="ctr">
              <a:buNone/>
            </a:pPr>
            <a:r>
              <a:rPr lang="en-US" dirty="0" smtClean="0">
                <a:latin typeface="Georgia" panose="02040502050405020303" pitchFamily="18" charset="0"/>
              </a:rPr>
              <a:t>Ex: kilo = 1000 (10</a:t>
            </a:r>
            <a:r>
              <a:rPr lang="en-US" baseline="30000" dirty="0" smtClean="0">
                <a:latin typeface="Georgia" panose="02040502050405020303" pitchFamily="18" charset="0"/>
              </a:rPr>
              <a:t>3</a:t>
            </a:r>
            <a:r>
              <a:rPr lang="en-US" dirty="0" smtClean="0">
                <a:latin typeface="Georgia" panose="02040502050405020303" pitchFamily="18" charset="0"/>
              </a:rPr>
              <a:t>)  or  </a:t>
            </a:r>
            <a:r>
              <a:rPr lang="en-US" dirty="0" err="1" smtClean="0">
                <a:latin typeface="Georgia" panose="02040502050405020303" pitchFamily="18" charset="0"/>
              </a:rPr>
              <a:t>deci</a:t>
            </a:r>
            <a:r>
              <a:rPr lang="en-US" dirty="0" smtClean="0">
                <a:latin typeface="Georgia" panose="02040502050405020303" pitchFamily="18" charset="0"/>
              </a:rPr>
              <a:t> = .10 (10</a:t>
            </a:r>
            <a:r>
              <a:rPr lang="en-US" baseline="30000" dirty="0" smtClean="0">
                <a:latin typeface="Georgia" panose="02040502050405020303" pitchFamily="18" charset="0"/>
              </a:rPr>
              <a:t>-1</a:t>
            </a:r>
            <a:r>
              <a:rPr lang="en-US" dirty="0" smtClean="0">
                <a:latin typeface="Georgia" panose="02040502050405020303" pitchFamily="18" charset="0"/>
              </a:rPr>
              <a:t>)</a:t>
            </a:r>
          </a:p>
          <a:p>
            <a:pPr marL="0" indent="0" algn="ctr">
              <a:buNone/>
            </a:pPr>
            <a:endParaRPr lang="en-US" dirty="0" smtClean="0">
              <a:latin typeface="Georgia" panose="02040502050405020303" pitchFamily="18" charset="0"/>
            </a:endParaRPr>
          </a:p>
          <a:p>
            <a:pPr marL="0" indent="0" algn="ctr">
              <a:buNone/>
            </a:pPr>
            <a:r>
              <a:rPr lang="en-US" dirty="0" smtClean="0">
                <a:latin typeface="Georgia" panose="02040502050405020303" pitchFamily="18" charset="0"/>
              </a:rPr>
              <a:t>So, when you put a prefix on, you are literally stating a number to go with that unit</a:t>
            </a:r>
          </a:p>
          <a:p>
            <a:pPr marL="0" indent="0" algn="ctr">
              <a:buNone/>
            </a:pPr>
            <a:r>
              <a:rPr lang="en-US" dirty="0">
                <a:latin typeface="Georgia" panose="02040502050405020303" pitchFamily="18" charset="0"/>
              </a:rPr>
              <a:t>	</a:t>
            </a:r>
            <a:r>
              <a:rPr lang="en-US" dirty="0" smtClean="0">
                <a:latin typeface="Georgia" panose="02040502050405020303" pitchFamily="18" charset="0"/>
              </a:rPr>
              <a:t>Ex: kilogram means “thousand gram”  and  decimeter means “tenth meter”</a:t>
            </a:r>
          </a:p>
        </p:txBody>
      </p:sp>
      <p:sp>
        <p:nvSpPr>
          <p:cNvPr id="5" name="TextBox 4"/>
          <p:cNvSpPr txBox="1"/>
          <p:nvPr/>
        </p:nvSpPr>
        <p:spPr>
          <a:xfrm>
            <a:off x="455180" y="4485411"/>
            <a:ext cx="8444121"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dirty="0" smtClean="0">
                <a:solidFill>
                  <a:sysClr val="windowText" lastClr="000000"/>
                </a:solidFill>
              </a:rPr>
              <a:t>A bunch of bananas weighs about 2.2 kilograms – two “thousand grams”</a:t>
            </a:r>
            <a:endParaRPr lang="en-US" dirty="0">
              <a:solidFill>
                <a:sysClr val="windowText" lastClr="000000"/>
              </a:solidFill>
            </a:endParaRPr>
          </a:p>
        </p:txBody>
      </p:sp>
      <p:sp>
        <p:nvSpPr>
          <p:cNvPr id="8" name="TextBox 7"/>
          <p:cNvSpPr txBox="1"/>
          <p:nvPr/>
        </p:nvSpPr>
        <p:spPr>
          <a:xfrm>
            <a:off x="455180" y="6100396"/>
            <a:ext cx="8122150" cy="369332"/>
          </a:xfrm>
          <a:prstGeom prst="rect">
            <a:avLst/>
          </a:prstGeom>
          <a:solidFill>
            <a:schemeClr val="accent4">
              <a:lumMod val="60000"/>
              <a:lumOff val="40000"/>
            </a:schemeClr>
          </a:solidFill>
        </p:spPr>
        <p:txBody>
          <a:bodyPr wrap="square" rtlCol="0">
            <a:spAutoFit/>
          </a:bodyPr>
          <a:lstStyle/>
          <a:p>
            <a:r>
              <a:rPr lang="en-US" dirty="0" smtClean="0"/>
              <a:t>A typical pinky fingernail is about 1 cm across – one “hundredth meter”</a:t>
            </a:r>
            <a:endParaRPr lang="en-US" dirty="0"/>
          </a:p>
        </p:txBody>
      </p:sp>
      <p:sp>
        <p:nvSpPr>
          <p:cNvPr id="4" name="TextBox 3"/>
          <p:cNvSpPr txBox="1"/>
          <p:nvPr/>
        </p:nvSpPr>
        <p:spPr>
          <a:xfrm>
            <a:off x="3129566" y="5207844"/>
            <a:ext cx="7861271" cy="369332"/>
          </a:xfrm>
          <a:prstGeom prst="rect">
            <a:avLst/>
          </a:prstGeom>
          <a:solidFill>
            <a:schemeClr val="accent3">
              <a:lumMod val="75000"/>
            </a:schemeClr>
          </a:solidFill>
        </p:spPr>
        <p:txBody>
          <a:bodyPr wrap="square" rtlCol="0">
            <a:spAutoFit/>
          </a:bodyPr>
          <a:lstStyle/>
          <a:p>
            <a:r>
              <a:rPr lang="en-US" dirty="0" smtClean="0"/>
              <a:t>A thimble of water weighs about 1 gram – no prefix on a base unit </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163403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750" y="352249"/>
            <a:ext cx="8610600" cy="755334"/>
          </a:xfrm>
        </p:spPr>
        <p:txBody>
          <a:bodyPr/>
          <a:lstStyle/>
          <a:p>
            <a:r>
              <a:rPr lang="en-US" dirty="0" smtClean="0"/>
              <a:t>Now you try some</a:t>
            </a:r>
            <a:endParaRPr lang="en-US" dirty="0"/>
          </a:p>
        </p:txBody>
      </p:sp>
      <p:sp>
        <p:nvSpPr>
          <p:cNvPr id="3" name="Content Placeholder 2"/>
          <p:cNvSpPr>
            <a:spLocks noGrp="1"/>
          </p:cNvSpPr>
          <p:nvPr>
            <p:ph idx="1"/>
          </p:nvPr>
        </p:nvSpPr>
        <p:spPr>
          <a:xfrm>
            <a:off x="350949" y="1782437"/>
            <a:ext cx="7981681" cy="4663440"/>
          </a:xfrm>
        </p:spPr>
        <p:txBody>
          <a:bodyPr>
            <a:normAutofit lnSpcReduction="10000"/>
          </a:bodyPr>
          <a:lstStyle/>
          <a:p>
            <a:r>
              <a:rPr lang="en-US" b="1" dirty="0" smtClean="0">
                <a:solidFill>
                  <a:schemeClr val="accent1">
                    <a:lumMod val="75000"/>
                  </a:schemeClr>
                </a:solidFill>
              </a:rPr>
              <a:t>How else could I express ten grams?</a:t>
            </a:r>
          </a:p>
          <a:p>
            <a:pPr marL="0" indent="0">
              <a:buNone/>
            </a:pPr>
            <a:r>
              <a:rPr lang="en-US" b="1" dirty="0" smtClean="0">
                <a:solidFill>
                  <a:schemeClr val="accent1">
                    <a:lumMod val="75000"/>
                  </a:schemeClr>
                </a:solidFill>
              </a:rPr>
              <a:t>			</a:t>
            </a:r>
            <a:endParaRPr lang="en-US" b="1" dirty="0" smtClean="0"/>
          </a:p>
          <a:p>
            <a:r>
              <a:rPr lang="en-US" b="1" dirty="0" smtClean="0">
                <a:solidFill>
                  <a:schemeClr val="accent6">
                    <a:lumMod val="75000"/>
                  </a:schemeClr>
                </a:solidFill>
              </a:rPr>
              <a:t>How many centimeters are in a meter?		</a:t>
            </a:r>
          </a:p>
          <a:p>
            <a:pPr marL="0" indent="0">
              <a:buNone/>
            </a:pPr>
            <a:endParaRPr lang="en-US" b="1" dirty="0" smtClean="0"/>
          </a:p>
          <a:p>
            <a:r>
              <a:rPr lang="en-US" b="1" dirty="0" smtClean="0">
                <a:solidFill>
                  <a:schemeClr val="accent2">
                    <a:lumMod val="75000"/>
                  </a:schemeClr>
                </a:solidFill>
              </a:rPr>
              <a:t>What is the prefix symbol for a decagram?	</a:t>
            </a:r>
          </a:p>
          <a:p>
            <a:pPr marL="0" indent="0">
              <a:buNone/>
            </a:pPr>
            <a:endParaRPr lang="en-US" b="1" dirty="0" smtClean="0"/>
          </a:p>
          <a:p>
            <a:r>
              <a:rPr lang="en-US" b="1" dirty="0" smtClean="0">
                <a:solidFill>
                  <a:schemeClr val="accent4">
                    <a:lumMod val="50000"/>
                  </a:schemeClr>
                </a:solidFill>
              </a:rPr>
              <a:t>How many meters is one millimeter?		</a:t>
            </a:r>
          </a:p>
          <a:p>
            <a:pPr marL="0" indent="0">
              <a:buNone/>
            </a:pPr>
            <a:endParaRPr lang="en-US" b="1" dirty="0" smtClean="0"/>
          </a:p>
          <a:p>
            <a:r>
              <a:rPr lang="en-US" b="1" dirty="0" smtClean="0"/>
              <a:t> </a:t>
            </a:r>
            <a:r>
              <a:rPr lang="en-US" b="1" dirty="0" smtClean="0">
                <a:solidFill>
                  <a:schemeClr val="accent3">
                    <a:lumMod val="75000"/>
                  </a:schemeClr>
                </a:solidFill>
              </a:rPr>
              <a:t>A kilometer is how many meters?	</a:t>
            </a:r>
          </a:p>
          <a:p>
            <a:endParaRPr lang="en-US" b="1" dirty="0"/>
          </a:p>
          <a:p>
            <a:r>
              <a:rPr lang="en-US" b="1" dirty="0" smtClean="0">
                <a:solidFill>
                  <a:srgbClr val="7030A0"/>
                </a:solidFill>
              </a:rPr>
              <a:t>Challenge! How many hectometers is in one kilometer?</a:t>
            </a:r>
            <a:endParaRPr lang="en-US" b="1" dirty="0">
              <a:solidFill>
                <a:srgbClr val="7030A0"/>
              </a:solidFill>
            </a:endParaRPr>
          </a:p>
        </p:txBody>
      </p:sp>
      <p:sp>
        <p:nvSpPr>
          <p:cNvPr id="4" name="TextBox 3"/>
          <p:cNvSpPr txBox="1"/>
          <p:nvPr/>
        </p:nvSpPr>
        <p:spPr>
          <a:xfrm>
            <a:off x="8332630" y="1653648"/>
            <a:ext cx="3580327" cy="4524315"/>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solidFill>
                  <a:schemeClr val="accent1">
                    <a:lumMod val="75000"/>
                  </a:schemeClr>
                </a:solidFill>
              </a:rPr>
              <a:t>1 decagram</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b="1" dirty="0" smtClean="0">
                <a:solidFill>
                  <a:schemeClr val="accent6">
                    <a:lumMod val="75000"/>
                  </a:schemeClr>
                </a:solidFill>
              </a:rPr>
              <a:t>100 cm</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b="1" dirty="0">
                <a:solidFill>
                  <a:schemeClr val="accent2">
                    <a:lumMod val="75000"/>
                  </a:schemeClr>
                </a:solidFill>
              </a:rPr>
              <a:t>d</a:t>
            </a:r>
            <a:r>
              <a:rPr lang="en-US" b="1" dirty="0" smtClean="0">
                <a:solidFill>
                  <a:schemeClr val="accent2">
                    <a:lumMod val="75000"/>
                  </a:schemeClr>
                </a:solidFill>
              </a:rPr>
              <a:t>ag</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b="1" dirty="0" smtClean="0">
                <a:solidFill>
                  <a:schemeClr val="accent4">
                    <a:lumMod val="50000"/>
                  </a:schemeClr>
                </a:solidFill>
              </a:rPr>
              <a:t>1/1000 m  or  .001m</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b="1" dirty="0" smtClean="0">
                <a:solidFill>
                  <a:schemeClr val="accent3">
                    <a:lumMod val="75000"/>
                  </a:schemeClr>
                </a:solidFill>
              </a:rPr>
              <a:t>1000 m</a:t>
            </a:r>
          </a:p>
          <a:p>
            <a:pPr marL="285750" indent="-285750">
              <a:buFont typeface="Arial" panose="020B0604020202020204" pitchFamily="34" charset="0"/>
              <a:buChar char="•"/>
            </a:pPr>
            <a:endParaRPr lang="en-US" b="1" dirty="0" smtClean="0"/>
          </a:p>
          <a:p>
            <a:endParaRPr lang="en-US" b="1" dirty="0"/>
          </a:p>
          <a:p>
            <a:pPr marL="285750" indent="-285750">
              <a:buFont typeface="Arial" panose="020B0604020202020204" pitchFamily="34" charset="0"/>
              <a:buChar char="•"/>
            </a:pPr>
            <a:r>
              <a:rPr lang="en-US" b="1" dirty="0" smtClean="0">
                <a:solidFill>
                  <a:srgbClr val="7030A0"/>
                </a:solidFill>
              </a:rPr>
              <a:t>10 </a:t>
            </a:r>
            <a:r>
              <a:rPr lang="en-US" b="1" dirty="0" err="1" smtClean="0">
                <a:solidFill>
                  <a:srgbClr val="7030A0"/>
                </a:solidFill>
              </a:rPr>
              <a:t>hm</a:t>
            </a:r>
            <a:endParaRPr lang="en-US" b="1" dirty="0" smtClean="0">
              <a:solidFill>
                <a:srgbClr val="7030A0"/>
              </a:solidFill>
            </a:endParaRPr>
          </a:p>
        </p:txBody>
      </p:sp>
    </p:spTree>
    <p:extLst>
      <p:ext uri="{BB962C8B-B14F-4D97-AF65-F5344CB8AC3E}">
        <p14:creationId xmlns:p14="http://schemas.microsoft.com/office/powerpoint/2010/main" val="358176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500"/>
                                        <p:tgtEl>
                                          <p:spTgt spid="4">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12" end="12"/>
                                            </p:txEl>
                                          </p:spTgt>
                                        </p:tgtEl>
                                        <p:attrNameLst>
                                          <p:attrName>style.visibility</p:attrName>
                                        </p:attrNameLst>
                                      </p:cBhvr>
                                      <p:to>
                                        <p:strVal val="visible"/>
                                      </p:to>
                                    </p:set>
                                    <p:animEffect transition="in" filter="fade">
                                      <p:cBhvr>
                                        <p:cTn id="52" dur="500"/>
                                        <p:tgtEl>
                                          <p:spTgt spid="4">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15" end="15"/>
                                            </p:txEl>
                                          </p:spTgt>
                                        </p:tgtEl>
                                        <p:attrNameLst>
                                          <p:attrName>style.visibility</p:attrName>
                                        </p:attrNameLst>
                                      </p:cBhvr>
                                      <p:to>
                                        <p:strVal val="visible"/>
                                      </p:to>
                                    </p:set>
                                    <p:animEffect transition="in" filter="fade">
                                      <p:cBhvr>
                                        <p:cTn id="62"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847</TotalTime>
  <Words>731</Words>
  <Application>Microsoft Office PowerPoint</Application>
  <PresentationFormat>Widescreen</PresentationFormat>
  <Paragraphs>161</Paragraphs>
  <Slides>10</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Georgia</vt:lpstr>
      <vt:lpstr>Wingdings</vt:lpstr>
      <vt:lpstr>Vapor Trail</vt:lpstr>
      <vt:lpstr>SI Units &amp; Their Prefixes </vt:lpstr>
      <vt:lpstr>Why use units?</vt:lpstr>
      <vt:lpstr>Units must be standardized</vt:lpstr>
      <vt:lpstr>Units must be standardized</vt:lpstr>
      <vt:lpstr>What Are SI units?</vt:lpstr>
      <vt:lpstr>Metric Prefixes</vt:lpstr>
      <vt:lpstr>PowerPoint Presentation</vt:lpstr>
      <vt:lpstr>How to use the prefixes</vt:lpstr>
      <vt:lpstr>Now you try some</vt:lpstr>
      <vt:lpstr>A short review of the last two lessons:</vt:lpstr>
    </vt:vector>
  </TitlesOfParts>
  <Company>Austin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 Units &amp; Their Prefixes</dc:title>
  <dc:creator>Sarah Noack</dc:creator>
  <cp:lastModifiedBy>Kristen Cerame</cp:lastModifiedBy>
  <cp:revision>38</cp:revision>
  <cp:lastPrinted>2015-09-04T16:01:08Z</cp:lastPrinted>
  <dcterms:created xsi:type="dcterms:W3CDTF">2015-08-31T02:36:33Z</dcterms:created>
  <dcterms:modified xsi:type="dcterms:W3CDTF">2015-09-17T22:14:00Z</dcterms:modified>
</cp:coreProperties>
</file>