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6" r:id="rId10"/>
    <p:sldId id="263" r:id="rId11"/>
    <p:sldId id="265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201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40F47-FD36-4724-BBE7-EDB7E72C1D4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210A1-7C67-4113-A2E0-1191B5B4B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40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210A1-7C67-4113-A2E0-1191B5B4B7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504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210A1-7C67-4113-A2E0-1191B5B4B7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99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210A1-7C67-4113-A2E0-1191B5B4B7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70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38D4-E301-40A5-9350-F2598B1C1307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2BFE-984C-4535-A788-C5040EC3166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38D4-E301-40A5-9350-F2598B1C1307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2BFE-984C-4535-A788-C5040EC31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38D4-E301-40A5-9350-F2598B1C1307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2BFE-984C-4535-A788-C5040EC31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38D4-E301-40A5-9350-F2598B1C1307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2BFE-984C-4535-A788-C5040EC31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38D4-E301-40A5-9350-F2598B1C1307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D112BFE-984C-4535-A788-C5040EC3166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38D4-E301-40A5-9350-F2598B1C1307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2BFE-984C-4535-A788-C5040EC31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38D4-E301-40A5-9350-F2598B1C1307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2BFE-984C-4535-A788-C5040EC31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38D4-E301-40A5-9350-F2598B1C1307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2BFE-984C-4535-A788-C5040EC31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38D4-E301-40A5-9350-F2598B1C1307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2BFE-984C-4535-A788-C5040EC31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38D4-E301-40A5-9350-F2598B1C1307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2BFE-984C-4535-A788-C5040EC31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038D4-E301-40A5-9350-F2598B1C1307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12BFE-984C-4535-A788-C5040EC316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32038D4-E301-40A5-9350-F2598B1C1307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D112BFE-984C-4535-A788-C5040EC3166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wIeJJdczUYA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9s9td5kvK5c&amp;feature=relate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Speed &amp; VELOCITY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i="1" dirty="0" smtClean="0"/>
              <a:t>OBJECTIVE: Students will know how to measure and graph distance and speed as a function of time using moving toys and be able to describe an objects motion; using position, displacement, speed, and acceleration.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4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410200"/>
            <a:ext cx="1830629" cy="1149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these on your own: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AutoNum type="arabicPeriod"/>
            </a:pPr>
            <a:r>
              <a:rPr lang="en-US" dirty="0" smtClean="0"/>
              <a:t>Find the velocity of a swimmer who swims exactly 110 m toward the shore in 72 s. </a:t>
            </a:r>
          </a:p>
          <a:p>
            <a:pPr marL="651510" indent="-514350">
              <a:buAutoNum type="arabicPeriod"/>
            </a:pPr>
            <a:r>
              <a:rPr lang="en-US" dirty="0" smtClean="0"/>
              <a:t>Find the velocity of a baseball thrown 38 m from third base to first bas in 1.7 s. </a:t>
            </a:r>
          </a:p>
          <a:p>
            <a:pPr marL="651510" indent="-514350">
              <a:buAutoNum type="arabicPeriod"/>
            </a:pPr>
            <a:r>
              <a:rPr lang="en-US" dirty="0" smtClean="0"/>
              <a:t>Calculate the distance of a cyclist would travel in 5.00 hours at an average speed of 12.0 km/hr.</a:t>
            </a:r>
          </a:p>
          <a:p>
            <a:pPr marL="651510" indent="-514350">
              <a:buAutoNum type="arabicPeriod"/>
            </a:pPr>
            <a:r>
              <a:rPr lang="en-US" dirty="0" smtClean="0"/>
              <a:t>Calculate the time in seconds an Olympic skier would take to finish a 55 km race at an average velocity of 28 km/s downhill?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forget just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hlinkClick r:id="rId2"/>
              </a:rPr>
              <a:t>Remember This!!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Questions?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End!</a:t>
            </a:r>
            <a:endParaRPr lang="en-US" dirty="0"/>
          </a:p>
        </p:txBody>
      </p:sp>
      <p:pic>
        <p:nvPicPr>
          <p:cNvPr id="2050" name="Picture 2" descr="http://ballyhooligan.files.wordpress.com/2009/11/the-e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9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SHOULD WE STUDY VELOCITY?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rId2"/>
              </a:rPr>
              <a:t>Quick Watch!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</a:p>
          <a:p>
            <a:r>
              <a:rPr lang="en-US" dirty="0" smtClean="0"/>
              <a:t>What reasons can you come up with for why it’s important to study speed?</a:t>
            </a:r>
          </a:p>
          <a:p>
            <a:pPr lvl="1"/>
            <a:r>
              <a:rPr lang="en-US" dirty="0" smtClean="0"/>
              <a:t>Understand jokes on TV!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Calculate your speed incase your speedometer breaks?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Others???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  - describes how fast something moves</a:t>
            </a:r>
          </a:p>
          <a:p>
            <a:pPr lvl="1"/>
            <a:r>
              <a:rPr lang="en-US" dirty="0" smtClean="0"/>
              <a:t>Example: I was driving 25 mi/hr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Velocity – describes both speed and direction</a:t>
            </a:r>
          </a:p>
          <a:p>
            <a:pPr lvl="1"/>
            <a:r>
              <a:rPr lang="en-US" dirty="0" smtClean="0"/>
              <a:t>Example: The hurricane was moving 120 mi/hr due North.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Velocity and Speed are calculated the same way</a:t>
            </a:r>
          </a:p>
          <a:p>
            <a:pPr lvl="1"/>
            <a:r>
              <a:rPr lang="en-US" sz="3600" dirty="0" smtClean="0"/>
              <a:t>Distance / Time</a:t>
            </a:r>
          </a:p>
          <a:p>
            <a:r>
              <a:rPr lang="en-US" sz="2400" dirty="0" smtClean="0"/>
              <a:t>Each variable has different units:</a:t>
            </a:r>
          </a:p>
          <a:p>
            <a:pPr lvl="1"/>
            <a:r>
              <a:rPr lang="en-US" sz="2000" dirty="0" smtClean="0"/>
              <a:t>Distance = meters (m), mi (miles), cm (centimeters)</a:t>
            </a:r>
          </a:p>
          <a:p>
            <a:pPr lvl="1"/>
            <a:r>
              <a:rPr lang="en-US" sz="2000" dirty="0" smtClean="0"/>
              <a:t>Time = hours (hrs), second (s), days</a:t>
            </a:r>
          </a:p>
          <a:p>
            <a:pPr lvl="1"/>
            <a:r>
              <a:rPr lang="en-US" sz="2000" dirty="0" smtClean="0"/>
              <a:t>Speed = a combination of the other two: m/hr, m/s, mi/day etc.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Metal stakes are sometimes placed in glaciers to help measure a glaciers’ movement. For several days in 1936, Alaska’s Black Rapids glacier surged as swiftly as 89 m in two days down the valley. Find the glaciers speed.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1906" y="4371860"/>
          <a:ext cx="89916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900"/>
                <a:gridCol w="2247900"/>
                <a:gridCol w="2618432"/>
                <a:gridCol w="1877368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Knowns</a:t>
                      </a:r>
                      <a:endParaRPr lang="en-U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Formula</a:t>
                      </a:r>
                      <a:endParaRPr lang="en-U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Substitution</a:t>
                      </a:r>
                      <a:endParaRPr lang="en-U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Answer with units</a:t>
                      </a:r>
                      <a:endParaRPr lang="en-U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r>
                        <a:rPr lang="en-US" dirty="0" smtClean="0"/>
                        <a:t>D = 89 m</a:t>
                      </a:r>
                    </a:p>
                    <a:p>
                      <a:r>
                        <a:rPr lang="en-US" dirty="0" smtClean="0"/>
                        <a:t>T = 1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S=D/T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 = 89</a:t>
                      </a:r>
                      <a:r>
                        <a:rPr lang="en-US" baseline="0" dirty="0" smtClean="0"/>
                        <a:t> m/ 2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 = 44.5 m/days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4660" y="4369106"/>
          <a:ext cx="899160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900"/>
                <a:gridCol w="2247900"/>
                <a:gridCol w="2618432"/>
                <a:gridCol w="1877368"/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Knowns</a:t>
                      </a:r>
                      <a:endParaRPr lang="en-U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Formula</a:t>
                      </a:r>
                      <a:endParaRPr lang="en-U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Substitution</a:t>
                      </a:r>
                      <a:endParaRPr lang="en-U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Answer with units</a:t>
                      </a:r>
                      <a:endParaRPr lang="en-US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Distance-Time Graphs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371600"/>
            <a:ext cx="6319837" cy="4899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1371600"/>
            <a:ext cx="1981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could be some possible reasons for these lines?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it possible to run 3 mi/hr without changing your position?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  <a:defRPr/>
            </a:pPr>
            <a:r>
              <a:rPr lang="en-US" i="1" u="sng" dirty="0" smtClean="0"/>
              <a:t>Yes!!!</a:t>
            </a:r>
          </a:p>
          <a:p>
            <a:pPr>
              <a:lnSpc>
                <a:spcPct val="90000"/>
              </a:lnSpc>
              <a:defRPr/>
            </a:pPr>
            <a:r>
              <a:rPr lang="en-US" i="1" u="sng" dirty="0" smtClean="0"/>
              <a:t>Position</a:t>
            </a:r>
            <a:r>
              <a:rPr lang="en-US" dirty="0" smtClean="0"/>
              <a:t> is when an object’s starting and finishing points are compared.</a:t>
            </a:r>
          </a:p>
          <a:p>
            <a:pPr>
              <a:lnSpc>
                <a:spcPct val="90000"/>
              </a:lnSpc>
              <a:defRPr/>
            </a:pPr>
            <a:r>
              <a:rPr lang="en-US" i="1" u="sng" dirty="0" smtClean="0"/>
              <a:t>Distance</a:t>
            </a:r>
            <a:r>
              <a:rPr lang="en-US" dirty="0" smtClean="0"/>
              <a:t> is how far the object traveled.</a:t>
            </a:r>
          </a:p>
          <a:p>
            <a:pPr>
              <a:lnSpc>
                <a:spcPct val="90000"/>
              </a:lnSpc>
              <a:defRPr/>
            </a:pPr>
            <a:r>
              <a:rPr lang="en-US" i="1" u="sng" dirty="0" smtClean="0"/>
              <a:t>Displacement: </a:t>
            </a:r>
            <a:r>
              <a:rPr lang="en-US" dirty="0"/>
              <a:t>final position – initial position</a:t>
            </a:r>
            <a:endParaRPr lang="el-GR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Displacement is </a:t>
            </a:r>
            <a:r>
              <a:rPr lang="en-US" u="sng" dirty="0"/>
              <a:t>not</a:t>
            </a:r>
            <a:r>
              <a:rPr lang="en-US" dirty="0"/>
              <a:t> always equal to the distance traveled.  It can be positive or negative</a:t>
            </a:r>
            <a:r>
              <a:rPr lang="en-US" dirty="0" smtClean="0"/>
              <a:t>.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2400" dirty="0" smtClean="0"/>
              <a:t>The </a:t>
            </a:r>
            <a:r>
              <a:rPr lang="en-US" sz="2400" dirty="0"/>
              <a:t>velocity of an object can be </a:t>
            </a:r>
            <a:endParaRPr lang="en-US" sz="2400" dirty="0" smtClean="0"/>
          </a:p>
          <a:p>
            <a:pPr>
              <a:lnSpc>
                <a:spcPct val="80000"/>
              </a:lnSpc>
              <a:buNone/>
              <a:defRPr/>
            </a:pPr>
            <a:r>
              <a:rPr lang="en-US" sz="2400" dirty="0" smtClean="0"/>
              <a:t>positive </a:t>
            </a:r>
            <a:r>
              <a:rPr lang="en-US" sz="2400" dirty="0"/>
              <a:t>or negative depending on the sign </a:t>
            </a:r>
            <a:endParaRPr lang="en-US" sz="2400" dirty="0" smtClean="0"/>
          </a:p>
          <a:p>
            <a:pPr>
              <a:lnSpc>
                <a:spcPct val="80000"/>
              </a:lnSpc>
              <a:buNone/>
              <a:defRPr/>
            </a:pPr>
            <a:r>
              <a:rPr lang="en-US" sz="2400" dirty="0" smtClean="0"/>
              <a:t>of </a:t>
            </a:r>
            <a:r>
              <a:rPr lang="en-US" sz="2400" dirty="0"/>
              <a:t>displacement.  </a:t>
            </a:r>
            <a:endParaRPr lang="en-US" sz="2400" dirty="0" smtClean="0"/>
          </a:p>
          <a:p>
            <a:pPr>
              <a:lnSpc>
                <a:spcPct val="80000"/>
              </a:lnSpc>
              <a:buNone/>
              <a:defRPr/>
            </a:pPr>
            <a:r>
              <a:rPr lang="en-US" sz="2400" dirty="0" smtClean="0"/>
              <a:t>The </a:t>
            </a:r>
            <a:r>
              <a:rPr lang="en-US" sz="2400" dirty="0"/>
              <a:t>time interval is always positive.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2400" dirty="0"/>
              <a:t> </a:t>
            </a:r>
            <a:endParaRPr lang="el-GR" sz="2400" dirty="0"/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endParaRPr lang="en-US" i="1" u="sng" dirty="0" smtClean="0"/>
          </a:p>
          <a:p>
            <a:pPr>
              <a:lnSpc>
                <a:spcPct val="90000"/>
              </a:lnSpc>
              <a:buNone/>
              <a:defRPr/>
            </a:pPr>
            <a:endParaRPr lang="en-US" dirty="0" smtClean="0"/>
          </a:p>
        </p:txBody>
      </p:sp>
      <p:pic>
        <p:nvPicPr>
          <p:cNvPr id="24578" name="Picture 2" descr="http://t0.gstatic.com/images?q=tbn:ANd9GcRGNj1ZMexPKNkrMn1X5lK2Kn_Cba5su4I0h2PeW4mx9Uk0yGUz6HPYcKL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495800"/>
            <a:ext cx="2328360" cy="164354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 types of Speed/Velocity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/>
              <a:t>Instantaneous Speed-</a:t>
            </a:r>
            <a:r>
              <a:rPr lang="en-US" dirty="0"/>
              <a:t> is the speed at a specific point</a:t>
            </a:r>
            <a:r>
              <a:rPr lang="en-US" dirty="0" smtClean="0"/>
              <a:t>.</a:t>
            </a:r>
            <a:endParaRPr lang="en-US" u="sng" dirty="0" smtClean="0"/>
          </a:p>
          <a:p>
            <a:r>
              <a:rPr lang="en-US" u="sng" dirty="0" smtClean="0"/>
              <a:t>Constant Speed: </a:t>
            </a:r>
            <a:r>
              <a:rPr lang="en-US" dirty="0" smtClean="0"/>
              <a:t>when an object covers equal distances in equal amounts of time. </a:t>
            </a:r>
          </a:p>
          <a:p>
            <a:pPr lvl="1"/>
            <a:r>
              <a:rPr lang="en-US" dirty="0" smtClean="0"/>
              <a:t>Like setting the cruise control in the car.</a:t>
            </a:r>
          </a:p>
          <a:p>
            <a:r>
              <a:rPr lang="en-US" u="sng" dirty="0" smtClean="0"/>
              <a:t>Average Speed:</a:t>
            </a:r>
            <a:r>
              <a:rPr lang="en-US" dirty="0" smtClean="0"/>
              <a:t> the total distance covered by an object divided by total amount of time.</a:t>
            </a:r>
          </a:p>
          <a:p>
            <a:pPr lvl="1"/>
            <a:r>
              <a:rPr lang="en-US" dirty="0" smtClean="0"/>
              <a:t>Speed going from Austin to Houston</a:t>
            </a:r>
          </a:p>
          <a:p>
            <a:r>
              <a:rPr lang="en-US" u="sng" dirty="0" smtClean="0"/>
              <a:t>Negative Velocity:</a:t>
            </a:r>
            <a:r>
              <a:rPr lang="en-US" dirty="0" smtClean="0"/>
              <a:t> + and – signs are used to tell the direction of the object relative to it’s position (displacement) {</a:t>
            </a:r>
            <a:r>
              <a:rPr lang="en-US" sz="1900" dirty="0" smtClean="0"/>
              <a:t>i.e. If </a:t>
            </a:r>
            <a:r>
              <a:rPr lang="en-US" sz="1900" dirty="0"/>
              <a:t>I drive </a:t>
            </a:r>
            <a:r>
              <a:rPr lang="en-US" sz="1900" b="1" dirty="0"/>
              <a:t>from</a:t>
            </a:r>
            <a:r>
              <a:rPr lang="en-US" sz="1900" dirty="0"/>
              <a:t> my home </a:t>
            </a:r>
            <a:r>
              <a:rPr lang="en-US" sz="1900" b="1" dirty="0"/>
              <a:t>to</a:t>
            </a:r>
            <a:r>
              <a:rPr lang="en-US" sz="1900" dirty="0"/>
              <a:t> my workplace </a:t>
            </a:r>
            <a:r>
              <a:rPr lang="en-US" sz="1900" dirty="0" smtClean="0"/>
              <a:t>(defining </a:t>
            </a:r>
            <a:r>
              <a:rPr lang="en-US" sz="1900" dirty="0"/>
              <a:t>my </a:t>
            </a:r>
            <a:r>
              <a:rPr lang="en-US" sz="1900" i="1" dirty="0"/>
              <a:t>positive direction</a:t>
            </a:r>
            <a:r>
              <a:rPr lang="en-US" sz="1900" dirty="0"/>
              <a:t> in that way), then my velocity is </a:t>
            </a:r>
            <a:r>
              <a:rPr lang="en-US" sz="1900" b="1" dirty="0"/>
              <a:t>positive if I go to work</a:t>
            </a:r>
            <a:r>
              <a:rPr lang="en-US" sz="1900" dirty="0"/>
              <a:t>, but </a:t>
            </a:r>
            <a:r>
              <a:rPr lang="en-US" sz="1900" b="1" dirty="0"/>
              <a:t>negative when I go home</a:t>
            </a:r>
            <a:r>
              <a:rPr lang="en-US" sz="1900" dirty="0"/>
              <a:t> from work. It is all about direction seen from how I defined my positive </a:t>
            </a:r>
            <a:r>
              <a:rPr lang="en-US" sz="1900" i="1" dirty="0"/>
              <a:t>axis</a:t>
            </a:r>
            <a:r>
              <a:rPr lang="en-US" sz="1900" dirty="0" smtClean="0"/>
              <a:t>.}</a:t>
            </a:r>
          </a:p>
          <a:p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Need a different variable from than speed?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Q: Find the time if speed is 20 mi/hr and the distance is 50 mi. </a:t>
            </a:r>
          </a:p>
          <a:p>
            <a:r>
              <a:rPr lang="en-US" dirty="0" smtClean="0"/>
              <a:t>Don’t freak out!!</a:t>
            </a:r>
          </a:p>
          <a:p>
            <a:r>
              <a:rPr lang="en-US" dirty="0" smtClean="0"/>
              <a:t>Rearrange the variables just like Algebra. </a:t>
            </a:r>
          </a:p>
          <a:p>
            <a:pPr lvl="1">
              <a:buNone/>
            </a:pPr>
            <a:r>
              <a:rPr lang="en-US" sz="3600" dirty="0" smtClean="0"/>
              <a:t>S = d/t </a:t>
            </a:r>
          </a:p>
          <a:p>
            <a:pPr lvl="1">
              <a:buNone/>
            </a:pPr>
            <a:r>
              <a:rPr lang="en-US" sz="1800" dirty="0" smtClean="0"/>
              <a:t>X</a:t>
            </a:r>
            <a:r>
              <a:rPr lang="en-US" sz="3600" dirty="0" smtClean="0"/>
              <a:t> t     </a:t>
            </a:r>
            <a:r>
              <a:rPr lang="en-US" dirty="0" smtClean="0"/>
              <a:t>x</a:t>
            </a:r>
            <a:r>
              <a:rPr lang="en-US" sz="3600" dirty="0" smtClean="0"/>
              <a:t> t</a:t>
            </a:r>
          </a:p>
          <a:p>
            <a:pPr lvl="1">
              <a:buNone/>
            </a:pPr>
            <a:endParaRPr lang="en-US" sz="3600" dirty="0" smtClean="0"/>
          </a:p>
          <a:p>
            <a:pPr lvl="1">
              <a:buNone/>
            </a:pPr>
            <a:r>
              <a:rPr lang="en-US" sz="3600" dirty="0" err="1" smtClean="0"/>
              <a:t>S</a:t>
            </a:r>
            <a:r>
              <a:rPr lang="en-US" dirty="0" err="1" smtClean="0"/>
              <a:t>x</a:t>
            </a:r>
            <a:r>
              <a:rPr lang="en-US" sz="3600" dirty="0" err="1" smtClean="0"/>
              <a:t>t</a:t>
            </a:r>
            <a:r>
              <a:rPr lang="en-US" sz="3600" dirty="0" smtClean="0"/>
              <a:t> = D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590800" y="3429000"/>
            <a:ext cx="3124200" cy="1371600"/>
            <a:chOff x="2590800" y="3429000"/>
            <a:chExt cx="3124200" cy="1371600"/>
          </a:xfrm>
        </p:grpSpPr>
        <p:sp>
          <p:nvSpPr>
            <p:cNvPr id="6" name="TextBox 5"/>
            <p:cNvSpPr txBox="1"/>
            <p:nvPr/>
          </p:nvSpPr>
          <p:spPr>
            <a:xfrm>
              <a:off x="2971800" y="3581400"/>
              <a:ext cx="25146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Get the variable alone by moving the other variable over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Cloud 6"/>
            <p:cNvSpPr/>
            <p:nvPr/>
          </p:nvSpPr>
          <p:spPr>
            <a:xfrm>
              <a:off x="2590800" y="3429000"/>
              <a:ext cx="3124200" cy="1371600"/>
            </a:xfrm>
            <a:prstGeom prst="cloud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Connector 9"/>
          <p:cNvCxnSpPr/>
          <p:nvPr/>
        </p:nvCxnSpPr>
        <p:spPr>
          <a:xfrm flipV="1">
            <a:off x="1981200" y="4419600"/>
            <a:ext cx="609600" cy="304800"/>
          </a:xfrm>
          <a:prstGeom prst="line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133600" y="3810000"/>
            <a:ext cx="609600" cy="304800"/>
          </a:xfrm>
          <a:prstGeom prst="line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2743200" y="5181600"/>
            <a:ext cx="3124200" cy="1371600"/>
            <a:chOff x="2590800" y="3429000"/>
            <a:chExt cx="3124200" cy="1371600"/>
          </a:xfrm>
        </p:grpSpPr>
        <p:sp>
          <p:nvSpPr>
            <p:cNvPr id="13" name="TextBox 12"/>
            <p:cNvSpPr txBox="1"/>
            <p:nvPr/>
          </p:nvSpPr>
          <p:spPr>
            <a:xfrm>
              <a:off x="2971800" y="3581400"/>
              <a:ext cx="2514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Now you have the new formula!</a:t>
              </a:r>
              <a:endParaRPr lang="en-US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Cloud 13"/>
            <p:cNvSpPr/>
            <p:nvPr/>
          </p:nvSpPr>
          <p:spPr>
            <a:xfrm>
              <a:off x="2590800" y="3429000"/>
              <a:ext cx="3124200" cy="1371600"/>
            </a:xfrm>
            <a:prstGeom prst="cloud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205</TotalTime>
  <Words>603</Words>
  <Application>Microsoft Office PowerPoint</Application>
  <PresentationFormat>On-screen Show (4:3)</PresentationFormat>
  <Paragraphs>80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Apex</vt:lpstr>
      <vt:lpstr>Speed &amp; VELOCITY</vt:lpstr>
      <vt:lpstr>WHY SHOULD WE STUDY VELOCITY?</vt:lpstr>
      <vt:lpstr>DEFINITION</vt:lpstr>
      <vt:lpstr>Formula</vt:lpstr>
      <vt:lpstr>Practice Problem</vt:lpstr>
      <vt:lpstr>Distance-Time Graphs</vt:lpstr>
      <vt:lpstr>Is it possible to run 3 mi/hr without changing your position?</vt:lpstr>
      <vt:lpstr>Different types of Speed/Velocity</vt:lpstr>
      <vt:lpstr>Need a different variable from than speed?</vt:lpstr>
      <vt:lpstr>Try these on your own:</vt:lpstr>
      <vt:lpstr>If you forget just</vt:lpstr>
      <vt:lpstr>Any Questions? </vt:lpstr>
    </vt:vector>
  </TitlesOfParts>
  <Company>Austin Independent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VELOCITY</dc:title>
  <dc:creator>Windows User</dc:creator>
  <cp:lastModifiedBy>Kristen Cerame</cp:lastModifiedBy>
  <cp:revision>24</cp:revision>
  <dcterms:created xsi:type="dcterms:W3CDTF">2011-08-25T23:35:38Z</dcterms:created>
  <dcterms:modified xsi:type="dcterms:W3CDTF">2015-09-28T20:48:59Z</dcterms:modified>
</cp:coreProperties>
</file>